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8" r:id="rId3"/>
    <p:sldId id="257" r:id="rId4"/>
    <p:sldId id="335" r:id="rId5"/>
    <p:sldId id="408" r:id="rId6"/>
    <p:sldId id="368" r:id="rId7"/>
    <p:sldId id="409" r:id="rId8"/>
    <p:sldId id="337" r:id="rId9"/>
    <p:sldId id="338" r:id="rId10"/>
    <p:sldId id="339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0" r:id="rId19"/>
    <p:sldId id="422" r:id="rId20"/>
    <p:sldId id="421" r:id="rId21"/>
    <p:sldId id="423" r:id="rId22"/>
    <p:sldId id="425" r:id="rId23"/>
    <p:sldId id="424" r:id="rId24"/>
    <p:sldId id="426" r:id="rId25"/>
    <p:sldId id="427" r:id="rId26"/>
    <p:sldId id="428" r:id="rId27"/>
    <p:sldId id="429" r:id="rId28"/>
    <p:sldId id="431" r:id="rId29"/>
    <p:sldId id="432" r:id="rId30"/>
    <p:sldId id="433" r:id="rId31"/>
    <p:sldId id="434" r:id="rId32"/>
    <p:sldId id="435" r:id="rId33"/>
    <p:sldId id="436" r:id="rId34"/>
    <p:sldId id="453" r:id="rId35"/>
    <p:sldId id="437" r:id="rId36"/>
    <p:sldId id="438" r:id="rId37"/>
    <p:sldId id="450" r:id="rId38"/>
    <p:sldId id="439" r:id="rId39"/>
    <p:sldId id="441" r:id="rId40"/>
    <p:sldId id="440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449" r:id="rId49"/>
    <p:sldId id="451" r:id="rId50"/>
    <p:sldId id="452" r:id="rId51"/>
    <p:sldId id="454" r:id="rId52"/>
    <p:sldId id="455" r:id="rId53"/>
    <p:sldId id="457" r:id="rId54"/>
    <p:sldId id="458" r:id="rId55"/>
    <p:sldId id="459" r:id="rId56"/>
    <p:sldId id="456" r:id="rId57"/>
    <p:sldId id="460" r:id="rId58"/>
    <p:sldId id="461" r:id="rId59"/>
    <p:sldId id="462" r:id="rId60"/>
    <p:sldId id="464" r:id="rId61"/>
    <p:sldId id="463" r:id="rId62"/>
    <p:sldId id="465" r:id="rId63"/>
    <p:sldId id="467" r:id="rId64"/>
    <p:sldId id="466" r:id="rId65"/>
    <p:sldId id="468" r:id="rId66"/>
    <p:sldId id="469" r:id="rId67"/>
    <p:sldId id="470" r:id="rId68"/>
    <p:sldId id="472" r:id="rId69"/>
    <p:sldId id="471" r:id="rId70"/>
    <p:sldId id="30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FD4B-32A2-4332-9406-A058978543F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A656-8702-45FC-9024-23D71383B7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6567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82798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472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1651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Client Computing Group</a:t>
            </a:r>
          </a:p>
          <a:p>
            <a:r>
              <a:rPr lang="en-US" sz="933"/>
              <a:t>Intel Confidential</a:t>
            </a:r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3467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90" y="185738"/>
            <a:ext cx="1823736" cy="13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9522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993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5174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3179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9323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211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7950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66240-6E89-4E09-8898-5022ECCE183D}" type="datetimeFigureOut">
              <a:rPr lang="es-CR" smtClean="0"/>
              <a:t>24/5/2019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489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uan-Carlos.Rojas@tt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default+of+credit+card+clients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Introduction</a:t>
            </a:r>
            <a:r>
              <a:rPr lang="es-CR" dirty="0"/>
              <a:t> </a:t>
            </a:r>
            <a:r>
              <a:rPr lang="es-CR" dirty="0" err="1"/>
              <a:t>to</a:t>
            </a:r>
            <a:r>
              <a:rPr lang="es-CR" dirty="0"/>
              <a:t> Artificial </a:t>
            </a:r>
            <a:r>
              <a:rPr lang="es-CR" dirty="0" err="1"/>
              <a:t>Intelligence</a:t>
            </a:r>
            <a:br>
              <a:rPr lang="es-CR" dirty="0"/>
            </a:br>
            <a:r>
              <a:rPr lang="es-CR" sz="3200" dirty="0" err="1"/>
              <a:t>Group</a:t>
            </a:r>
            <a:r>
              <a:rPr lang="es-CR" sz="3200" dirty="0"/>
              <a:t> 1</a:t>
            </a:r>
            <a:br>
              <a:rPr lang="es-CR" sz="3200" dirty="0"/>
            </a:br>
            <a:r>
              <a:rPr lang="es-CR" sz="3200" dirty="0" err="1"/>
              <a:t>Week</a:t>
            </a:r>
            <a:r>
              <a:rPr lang="es-CR" sz="3200" dirty="0"/>
              <a:t> 2</a:t>
            </a:r>
            <a:endParaRPr lang="es-CR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sz="2800" dirty="0"/>
              <a:t>Dr. Juan Carlos Rojas</a:t>
            </a:r>
          </a:p>
          <a:p>
            <a:r>
              <a:rPr lang="es-CR" dirty="0">
                <a:hlinkClick r:id="rId2"/>
              </a:rPr>
              <a:t>Juan-Carlos.Rojas@ttu.edu</a:t>
            </a:r>
            <a:endParaRPr lang="es-CR" dirty="0"/>
          </a:p>
          <a:p>
            <a:endParaRPr lang="es-C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553" y="4826460"/>
            <a:ext cx="2270957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BD26-078B-4B2A-AFFA-1E546A15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One-Variable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7DC05-E102-4E32-BF12-3117D772D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2535" cy="4351338"/>
          </a:xfrm>
        </p:spPr>
        <p:txBody>
          <a:bodyPr>
            <a:normAutofit/>
          </a:bodyPr>
          <a:lstStyle/>
          <a:p>
            <a:r>
              <a:rPr lang="en-US" dirty="0"/>
              <a:t>To make sure the regression model is correct, we can plot the trendline over the scatterplot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>
                <a:solidFill>
                  <a:srgbClr val="0070C0"/>
                </a:solidFill>
              </a:rPr>
              <a:t>See VehiclePrice_LinearRegression_1Var_2.py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E24565-C0CD-4B98-8FE4-3B9381D57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5" y="2487165"/>
            <a:ext cx="4412362" cy="3391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D9363-D985-4D92-86F7-B255C735C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63" y="3429000"/>
            <a:ext cx="6066046" cy="1844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3927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034E-E24F-4452-A135-DF094D95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1B1CC-C8D9-4891-80E8-9052A323D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Solve the Normal Equations to compute a linear-fit model for price vs. odometer of the form:  </a:t>
            </a:r>
            <a:r>
              <a:rPr lang="en-US" i="1" dirty="0"/>
              <a:t>y = m*x + b</a:t>
            </a:r>
            <a:r>
              <a:rPr lang="en-US" dirty="0"/>
              <a:t>, where </a:t>
            </a:r>
            <a:r>
              <a:rPr lang="en-US" i="1" dirty="0"/>
              <a:t>x</a:t>
            </a:r>
            <a:r>
              <a:rPr lang="en-US" dirty="0"/>
              <a:t> is the vector of odometer values, and </a:t>
            </a:r>
            <a:r>
              <a:rPr lang="en-US" i="1" dirty="0"/>
              <a:t>y</a:t>
            </a:r>
            <a:r>
              <a:rPr lang="en-US" dirty="0"/>
              <a:t> is the vector of prices.  </a:t>
            </a:r>
          </a:p>
          <a:p>
            <a:pPr lvl="1"/>
            <a:r>
              <a:rPr lang="en-US" i="1" dirty="0"/>
              <a:t>m</a:t>
            </a:r>
            <a:r>
              <a:rPr lang="en-US" dirty="0"/>
              <a:t> should be a single coefficient</a:t>
            </a:r>
          </a:p>
          <a:p>
            <a:pPr lvl="1"/>
            <a:r>
              <a:rPr lang="en-US" i="1" dirty="0"/>
              <a:t>b</a:t>
            </a:r>
            <a:r>
              <a:rPr lang="en-US" dirty="0"/>
              <a:t> should be a single value for the intersection</a:t>
            </a:r>
          </a:p>
          <a:p>
            <a:pPr lvl="0"/>
            <a:r>
              <a:rPr lang="en-US" dirty="0"/>
              <a:t>Plot the scatterplot of price vs. odometer, </a:t>
            </a:r>
            <a:br>
              <a:rPr lang="en-US" dirty="0"/>
            </a:br>
            <a:r>
              <a:rPr lang="en-US" dirty="0"/>
              <a:t>with the best fit trendline on top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35240-2E6F-4951-8791-6711A3B78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119" y="3220567"/>
            <a:ext cx="4272992" cy="3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36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202-39BC-4C22-BE1A-CA739823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E7148-AB81-4363-AA6D-ECDDBD727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trendline on top of a boxplot</a:t>
            </a:r>
          </a:p>
          <a:p>
            <a:pPr lvl="1"/>
            <a:r>
              <a:rPr lang="en-US" dirty="0"/>
              <a:t>Hint: need to manipulate the x values to align (they have a different scale)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795E4A-F7D1-43AD-8E3F-D0314851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46" y="2631194"/>
            <a:ext cx="7389341" cy="41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39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E202-39BC-4C22-BE1A-CA739823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vs. Odometer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65DCA-B4CC-4DE0-B847-50936DFF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08" y="1569309"/>
            <a:ext cx="8134198" cy="4517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328D6A-5DDB-486E-83D0-6FF77EB7252A}"/>
              </a:ext>
            </a:extLst>
          </p:cNvPr>
          <p:cNvSpPr txBox="1"/>
          <p:nvPr/>
        </p:nvSpPr>
        <p:spPr>
          <a:xfrm>
            <a:off x="7389342" y="6223079"/>
            <a:ext cx="467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See VehiclePrice_LinearRegression_1Var_3.py</a:t>
            </a:r>
          </a:p>
        </p:txBody>
      </p:sp>
    </p:spTree>
    <p:extLst>
      <p:ext uri="{BB962C8B-B14F-4D97-AF65-F5344CB8AC3E}">
        <p14:creationId xmlns:p14="http://schemas.microsoft.com/office/powerpoint/2010/main" val="27035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AF8C-3064-4B4D-90A3-8F7FC019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Categorical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60876-4C62-4666-841D-F9A19875D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use categorical features as inputs to a mathematical model like linear regression, they must be encoded as numbers</a:t>
            </a:r>
          </a:p>
          <a:p>
            <a:pPr lvl="1"/>
            <a:r>
              <a:rPr lang="en-US" dirty="0"/>
              <a:t>This is called Label Encoding</a:t>
            </a:r>
          </a:p>
          <a:p>
            <a:r>
              <a:rPr lang="en-US" dirty="0"/>
              <a:t>But these categories don’t necessary have an order, or relate to each other in a numerical way</a:t>
            </a:r>
          </a:p>
          <a:p>
            <a:pPr lvl="1"/>
            <a:r>
              <a:rPr lang="en-US" dirty="0"/>
              <a:t>Simply assigning numbers would create a false scale and order</a:t>
            </a:r>
          </a:p>
          <a:p>
            <a:r>
              <a:rPr lang="en-US" dirty="0"/>
              <a:t>Instead we need to expand into additional helper “dummy” variables</a:t>
            </a:r>
          </a:p>
          <a:p>
            <a:pPr lvl="1"/>
            <a:r>
              <a:rPr lang="en-US" dirty="0"/>
              <a:t>One per class -1 (will explain soon)</a:t>
            </a:r>
          </a:p>
          <a:p>
            <a:pPr lvl="1"/>
            <a:r>
              <a:rPr lang="en-US" dirty="0"/>
              <a:t>Encoded as 1 or 0 (known as “one-hot” encoding)</a:t>
            </a:r>
          </a:p>
        </p:txBody>
      </p:sp>
    </p:spTree>
    <p:extLst>
      <p:ext uri="{BB962C8B-B14F-4D97-AF65-F5344CB8AC3E}">
        <p14:creationId xmlns:p14="http://schemas.microsoft.com/office/powerpoint/2010/main" val="3897906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56CCB-2EE9-4FB5-964D-6A02D2516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Example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9FD64-B6BA-449D-9F2C-79BB20203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11786" cy="2585737"/>
          </a:xfrm>
        </p:spPr>
        <p:txBody>
          <a:bodyPr/>
          <a:lstStyle/>
          <a:p>
            <a:r>
              <a:rPr lang="en-US" dirty="0"/>
              <a:t>Consider the “transmission” feature in the vehicle price dataset</a:t>
            </a:r>
          </a:p>
          <a:p>
            <a:pPr lvl="1"/>
            <a:r>
              <a:rPr lang="en-US" dirty="0"/>
              <a:t>There are two classes: manual &amp; automatic</a:t>
            </a:r>
          </a:p>
          <a:p>
            <a:r>
              <a:rPr lang="en-US" dirty="0"/>
              <a:t>In this case, since there are only 2 categories, we can simply rename “manual” to 0 and “automatic” to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1E975-A75C-4811-A2CD-C6DAA470D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843" y="1609742"/>
            <a:ext cx="3244863" cy="2357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26828E-BB67-4B4A-A660-E97A6E30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4616021"/>
            <a:ext cx="6648450" cy="2000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EE9FC-CC00-4C00-B11B-D80AEB4BA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101" y="3967676"/>
            <a:ext cx="3125749" cy="246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8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A3411-7EFF-428B-B676-54FE9669B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Example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41A8-C74B-435F-9605-580779D9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7443" cy="41303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 consider the “drive” feature</a:t>
            </a:r>
          </a:p>
          <a:p>
            <a:pPr lvl="1"/>
            <a:r>
              <a:rPr lang="en-US" dirty="0"/>
              <a:t>It has 3 classes: </a:t>
            </a:r>
            <a:r>
              <a:rPr lang="en-US" dirty="0" err="1"/>
              <a:t>rwd</a:t>
            </a:r>
            <a:r>
              <a:rPr lang="en-US" dirty="0"/>
              <a:t>, </a:t>
            </a:r>
            <a:r>
              <a:rPr lang="en-US" dirty="0" err="1"/>
              <a:t>fwd</a:t>
            </a:r>
            <a:r>
              <a:rPr lang="en-US" dirty="0"/>
              <a:t> and 4wd</a:t>
            </a:r>
          </a:p>
          <a:p>
            <a:r>
              <a:rPr lang="en-US" dirty="0"/>
              <a:t>We need 2 helper “dummy” columns:</a:t>
            </a:r>
          </a:p>
          <a:p>
            <a:pPr lvl="1"/>
            <a:r>
              <a:rPr lang="en-US" dirty="0"/>
              <a:t>Pick any 2</a:t>
            </a:r>
          </a:p>
          <a:p>
            <a:pPr lvl="1"/>
            <a:r>
              <a:rPr lang="en-US" dirty="0"/>
              <a:t>“drive_4wd”:  1 if 4wd, 0 otherwise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drive_fwd</a:t>
            </a:r>
            <a:r>
              <a:rPr lang="en-US" dirty="0"/>
              <a:t>”: 1 if </a:t>
            </a:r>
            <a:r>
              <a:rPr lang="en-US" dirty="0" err="1"/>
              <a:t>fwd</a:t>
            </a:r>
            <a:r>
              <a:rPr lang="en-US" dirty="0"/>
              <a:t>, 0 otherwise</a:t>
            </a:r>
          </a:p>
          <a:p>
            <a:r>
              <a:rPr lang="en-US" dirty="0"/>
              <a:t>No need for “</a:t>
            </a:r>
            <a:r>
              <a:rPr lang="en-US" dirty="0" err="1"/>
              <a:t>drive_rwd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It is redundant, can be derived from the others</a:t>
            </a:r>
          </a:p>
          <a:p>
            <a:pPr lvl="1"/>
            <a:r>
              <a:rPr lang="en-US" dirty="0"/>
              <a:t>Provides no new information</a:t>
            </a:r>
          </a:p>
          <a:p>
            <a:pPr lvl="1"/>
            <a:r>
              <a:rPr lang="en-US" dirty="0"/>
              <a:t>Worsens prediction models if left in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EC489-2AFE-4EDE-9BA1-81A7FA909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718" y="1507525"/>
            <a:ext cx="3677061" cy="5179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A9AF38-C6DB-4729-8D3C-F7062ABD4E74}"/>
              </a:ext>
            </a:extLst>
          </p:cNvPr>
          <p:cNvSpPr txBox="1"/>
          <p:nvPr/>
        </p:nvSpPr>
        <p:spPr>
          <a:xfrm>
            <a:off x="1384375" y="6154321"/>
            <a:ext cx="4473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VehiclePrice_EncodeCategorical_2.py</a:t>
            </a:r>
          </a:p>
        </p:txBody>
      </p:sp>
    </p:spTree>
    <p:extLst>
      <p:ext uri="{BB962C8B-B14F-4D97-AF65-F5344CB8AC3E}">
        <p14:creationId xmlns:p14="http://schemas.microsoft.com/office/powerpoint/2010/main" val="189938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A4ED6-2AB4-454C-9C2F-6E0D03F9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Categorical Features in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46822-0A76-4376-9DA7-9937123EF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can do all the categorical encoding with one simple command: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C9AB1-7F20-4F33-9A9A-53E86FF37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3242464"/>
            <a:ext cx="6677025" cy="1781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D5DD3-84A8-4E3A-B9D5-6544F40E8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636" y="2724945"/>
            <a:ext cx="3240882" cy="1408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9D172-B1B9-4EC0-BD09-98E71C427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636" y="4136333"/>
            <a:ext cx="3240881" cy="2136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7A9F03-3C4A-4325-A168-24569E5D87C5}"/>
              </a:ext>
            </a:extLst>
          </p:cNvPr>
          <p:cNvSpPr txBox="1"/>
          <p:nvPr/>
        </p:nvSpPr>
        <p:spPr>
          <a:xfrm>
            <a:off x="2335845" y="5539147"/>
            <a:ext cx="4473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VehiclePrice_EncodeCategorical_3.py</a:t>
            </a:r>
          </a:p>
        </p:txBody>
      </p:sp>
    </p:spTree>
    <p:extLst>
      <p:ext uri="{BB962C8B-B14F-4D97-AF65-F5344CB8AC3E}">
        <p14:creationId xmlns:p14="http://schemas.microsoft.com/office/powerpoint/2010/main" val="1303320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CEAB-B8CF-4A1B-B976-EFCA9C78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  <a:r>
              <a:rPr lang="en-US" dirty="0" err="1"/>
              <a:t>w.r.t.</a:t>
            </a:r>
            <a:r>
              <a:rPr lang="en-US" dirty="0"/>
              <a:t> Categorical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A0DD7-CE59-4BF7-9C23-44F82DC14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068"/>
            <a:ext cx="10515600" cy="4351338"/>
          </a:xfrm>
        </p:spPr>
        <p:txBody>
          <a:bodyPr/>
          <a:lstStyle/>
          <a:p>
            <a:r>
              <a:rPr lang="en-US" dirty="0"/>
              <a:t>Now that the categorical features have been label and one-hot encoded, we can use them as inputs to a linear regression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40E15-0B68-49BA-B9C7-CAA2872E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193" y="3429000"/>
            <a:ext cx="3707027" cy="2682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2E0D1A-B8CF-4771-AB98-FBA450609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09" y="4970541"/>
            <a:ext cx="4981575" cy="314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F3BC35-0E73-4089-AAB3-B23DBFDDF542}"/>
              </a:ext>
            </a:extLst>
          </p:cNvPr>
          <p:cNvSpPr txBox="1"/>
          <p:nvPr/>
        </p:nvSpPr>
        <p:spPr>
          <a:xfrm>
            <a:off x="2032430" y="3629183"/>
            <a:ext cx="4473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VehiclePrice_LinearRegression_1Var_4.py</a:t>
            </a:r>
          </a:p>
        </p:txBody>
      </p:sp>
    </p:spTree>
    <p:extLst>
      <p:ext uri="{BB962C8B-B14F-4D97-AF65-F5344CB8AC3E}">
        <p14:creationId xmlns:p14="http://schemas.microsoft.com/office/powerpoint/2010/main" val="393102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034E-E24F-4452-A135-DF094D95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1B1CC-C8D9-4891-80E8-9052A323D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07013"/>
          </a:xfrm>
        </p:spPr>
        <p:txBody>
          <a:bodyPr/>
          <a:lstStyle/>
          <a:p>
            <a:pPr lvl="0"/>
            <a:r>
              <a:rPr lang="en-US" dirty="0"/>
              <a:t>Use Pandas to label-encode and one-hot encode all categorical features in the vehicle price dataset</a:t>
            </a:r>
          </a:p>
          <a:p>
            <a:pPr lvl="0"/>
            <a:r>
              <a:rPr lang="en-US" dirty="0"/>
              <a:t>Pick any one of the new dummy variables</a:t>
            </a:r>
          </a:p>
          <a:p>
            <a:pPr lvl="0"/>
            <a:r>
              <a:rPr lang="en-US" dirty="0"/>
              <a:t>Compute a linear regression model of price vs. your variable</a:t>
            </a:r>
          </a:p>
          <a:p>
            <a:pPr lvl="0"/>
            <a:r>
              <a:rPr lang="en-US" dirty="0"/>
              <a:t>Plot the distribution of price vs. your variable, and plot your best-fit equation on top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91B63-8865-4913-901A-49CB27CF9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291" y="4415952"/>
            <a:ext cx="2944767" cy="21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2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Schedule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E10C121-0FDD-47F5-9320-EB6A02DE66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349953"/>
              </p:ext>
            </p:extLst>
          </p:nvPr>
        </p:nvGraphicFramePr>
        <p:xfrm>
          <a:off x="1889760" y="2035690"/>
          <a:ext cx="84124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64425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860432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684932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57760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Due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53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3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1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0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1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9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6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8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70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568E4-459D-4E8C-A8D7-FA891491F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automatically generate these models and plots for all variables</a:t>
            </a:r>
          </a:p>
          <a:p>
            <a:r>
              <a:rPr lang="en-US" dirty="0"/>
              <a:t>It would be nice to show them on top of box plots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4F1F40-21C7-4FB2-A03C-D0A055DC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Extra Challenge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CA22A-8C3D-4042-8F96-5B50A40B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355" y="3392153"/>
            <a:ext cx="3875903" cy="3100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4B453-AAFD-49DA-8CFE-F55B2DBB861B}"/>
              </a:ext>
            </a:extLst>
          </p:cNvPr>
          <p:cNvSpPr txBox="1"/>
          <p:nvPr/>
        </p:nvSpPr>
        <p:spPr>
          <a:xfrm>
            <a:off x="1622854" y="6191168"/>
            <a:ext cx="4473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VehiclePrice_LinearRegression_1Var_5.py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85602D-ECF1-437E-9742-C4E2FB6E0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64" y="3405981"/>
            <a:ext cx="3307776" cy="2605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372A1-B8CA-467B-AABD-828A042D9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878" y="3392153"/>
            <a:ext cx="3412874" cy="278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66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5312C-FC28-4874-9D5D-8C13278D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for Developing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30204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D04637-3BCD-41C1-9132-5C287A65F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a fair way to test out prediction results</a:t>
            </a:r>
          </a:p>
          <a:p>
            <a:pPr lvl="1"/>
            <a:r>
              <a:rPr lang="en-US" dirty="0"/>
              <a:t>Independent from training data</a:t>
            </a:r>
          </a:p>
          <a:p>
            <a:pPr lvl="1"/>
            <a:r>
              <a:rPr lang="en-US" dirty="0"/>
              <a:t>Representative of problem</a:t>
            </a:r>
          </a:p>
          <a:p>
            <a:r>
              <a:rPr lang="en-US" dirty="0"/>
              <a:t>A quality metric</a:t>
            </a:r>
          </a:p>
          <a:p>
            <a:r>
              <a:rPr lang="en-US" dirty="0"/>
              <a:t>Repeatability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838F2E0-9255-4CA2-8B18-72B510558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Development Framework Needs</a:t>
            </a:r>
          </a:p>
        </p:txBody>
      </p:sp>
    </p:spTree>
    <p:extLst>
      <p:ext uri="{BB962C8B-B14F-4D97-AF65-F5344CB8AC3E}">
        <p14:creationId xmlns:p14="http://schemas.microsoft.com/office/powerpoint/2010/main" val="65572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284F6E-A27F-415F-A61A-4EF72EE1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Dev. Framework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D409EF-645D-4F93-9623-09EDEFE7D38E}"/>
              </a:ext>
            </a:extLst>
          </p:cNvPr>
          <p:cNvGrpSpPr/>
          <p:nvPr/>
        </p:nvGrpSpPr>
        <p:grpSpPr>
          <a:xfrm>
            <a:off x="2974693" y="1914133"/>
            <a:ext cx="6736466" cy="4578742"/>
            <a:chOff x="2974693" y="1914133"/>
            <a:chExt cx="6736466" cy="457874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533DF7-CC35-44D5-8386-6902118340E4}"/>
                </a:ext>
              </a:extLst>
            </p:cNvPr>
            <p:cNvSpPr/>
            <p:nvPr/>
          </p:nvSpPr>
          <p:spPr>
            <a:xfrm>
              <a:off x="5178523" y="1914133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ML Algorithm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DAEA1-411A-4A9C-BA49-8CFBC9732450}"/>
                </a:ext>
              </a:extLst>
            </p:cNvPr>
            <p:cNvSpPr/>
            <p:nvPr/>
          </p:nvSpPr>
          <p:spPr>
            <a:xfrm>
              <a:off x="5178523" y="3676687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Inference Engine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46C7C0-409C-4E7B-BD4D-A8639C7C65B2}"/>
                </a:ext>
              </a:extLst>
            </p:cNvPr>
            <p:cNvSpPr txBox="1"/>
            <p:nvPr/>
          </p:nvSpPr>
          <p:spPr>
            <a:xfrm>
              <a:off x="2974693" y="2008629"/>
              <a:ext cx="161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Training Data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006C408-C8BC-46D2-8723-EA88BAAFF2E4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4593638" y="2193295"/>
              <a:ext cx="5848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4C5A9C-8F99-45CF-8EBA-1C096A5D67A1}"/>
                </a:ext>
              </a:extLst>
            </p:cNvPr>
            <p:cNvSpPr txBox="1"/>
            <p:nvPr/>
          </p:nvSpPr>
          <p:spPr>
            <a:xfrm>
              <a:off x="3437680" y="4014094"/>
              <a:ext cx="1155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Test Data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E1DA7BE-4905-4350-9458-787A6CF9532D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4593638" y="4198760"/>
              <a:ext cx="5848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1D3C6A-9A76-40E1-80A0-4114CAE2B999}"/>
                </a:ext>
              </a:extLst>
            </p:cNvPr>
            <p:cNvSpPr txBox="1"/>
            <p:nvPr/>
          </p:nvSpPr>
          <p:spPr>
            <a:xfrm>
              <a:off x="6239144" y="4895371"/>
              <a:ext cx="18967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Label Predictions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73ABA3E-0A2A-47BB-B68A-8E51B54C4422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6239145" y="2958279"/>
              <a:ext cx="0" cy="71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C2E39B-0D5B-42AF-B790-A7C226216EA4}"/>
                </a:ext>
              </a:extLst>
            </p:cNvPr>
            <p:cNvSpPr txBox="1"/>
            <p:nvPr/>
          </p:nvSpPr>
          <p:spPr>
            <a:xfrm>
              <a:off x="2974693" y="2449430"/>
              <a:ext cx="1618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Training Labels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F8A67A3-2906-436B-B02E-E01A17C9DC06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4593638" y="2634096"/>
              <a:ext cx="5848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5A1934-FEB2-4DFD-B32F-EA09B624A1E6}"/>
                </a:ext>
              </a:extLst>
            </p:cNvPr>
            <p:cNvCxnSpPr/>
            <p:nvPr/>
          </p:nvCxnSpPr>
          <p:spPr>
            <a:xfrm>
              <a:off x="6229890" y="4720833"/>
              <a:ext cx="0" cy="71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01948DF-E602-4CB5-9D3D-FFF68B9FB01C}"/>
                </a:ext>
              </a:extLst>
            </p:cNvPr>
            <p:cNvSpPr/>
            <p:nvPr/>
          </p:nvSpPr>
          <p:spPr>
            <a:xfrm>
              <a:off x="5178523" y="5448729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</a:rPr>
                <a:t>Quality Estimation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C49C821-CBC1-4031-84E9-3D0385FEA33D}"/>
                </a:ext>
              </a:extLst>
            </p:cNvPr>
            <p:cNvSpPr txBox="1"/>
            <p:nvPr/>
          </p:nvSpPr>
          <p:spPr>
            <a:xfrm>
              <a:off x="6239144" y="3087210"/>
              <a:ext cx="1060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Model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BBDE356-7DFC-4926-8C24-07B1BDEF8EB5}"/>
                </a:ext>
              </a:extLst>
            </p:cNvPr>
            <p:cNvSpPr txBox="1"/>
            <p:nvPr/>
          </p:nvSpPr>
          <p:spPr>
            <a:xfrm>
              <a:off x="3287210" y="5798525"/>
              <a:ext cx="1289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Test Labels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D5DA520-4C51-4B97-BE70-E0EA1FF17684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>
              <a:off x="4577058" y="5983191"/>
              <a:ext cx="5848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F82CF0-EA86-4122-8BFE-43D3034EE31B}"/>
                </a:ext>
              </a:extLst>
            </p:cNvPr>
            <p:cNvCxnSpPr>
              <a:cxnSpLocks/>
            </p:cNvCxnSpPr>
            <p:nvPr/>
          </p:nvCxnSpPr>
          <p:spPr>
            <a:xfrm>
              <a:off x="7299766" y="5979278"/>
              <a:ext cx="5848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AD04CF-63D0-4EE7-81C5-CDAB457AE703}"/>
                </a:ext>
              </a:extLst>
            </p:cNvPr>
            <p:cNvSpPr txBox="1"/>
            <p:nvPr/>
          </p:nvSpPr>
          <p:spPr>
            <a:xfrm>
              <a:off x="7901231" y="5798525"/>
              <a:ext cx="18099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Quality Metrics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696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ead pile">
            <a:extLst>
              <a:ext uri="{FF2B5EF4-FFF2-40B4-BE49-F238E27FC236}">
                <a16:creationId xmlns:a16="http://schemas.microsoft.com/office/drawing/2014/main" id="{9E946FAE-4641-484B-85D5-CF9C27DA0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08" y="430863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ingo tumbler">
            <a:extLst>
              <a:ext uri="{FF2B5EF4-FFF2-40B4-BE49-F238E27FC236}">
                <a16:creationId xmlns:a16="http://schemas.microsoft.com/office/drawing/2014/main" id="{62D9D287-5C03-49AD-ACE3-0949333E0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025" y="1724354"/>
            <a:ext cx="4648242" cy="309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0F79AC-C8F2-470C-B028-B2211255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Available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71770-7848-45A1-915B-C3535B0C1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Shuffle the data randomly</a:t>
            </a:r>
          </a:p>
          <a:p>
            <a:r>
              <a:rPr lang="en-US" dirty="0"/>
              <a:t>Split 80/20</a:t>
            </a:r>
          </a:p>
          <a:p>
            <a:r>
              <a:rPr lang="en-US" dirty="0"/>
              <a:t>Save for later </a:t>
            </a:r>
          </a:p>
        </p:txBody>
      </p:sp>
      <p:pic>
        <p:nvPicPr>
          <p:cNvPr id="6" name="Picture 4" descr="Image result for bead pile">
            <a:extLst>
              <a:ext uri="{FF2B5EF4-FFF2-40B4-BE49-F238E27FC236}">
                <a16:creationId xmlns:a16="http://schemas.microsoft.com/office/drawing/2014/main" id="{05A98AED-4C28-4207-A3FD-2EFA46E31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386" y="4981359"/>
            <a:ext cx="1189566" cy="66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589E3-5DF3-44A1-A251-39B549D2510B}"/>
              </a:ext>
            </a:extLst>
          </p:cNvPr>
          <p:cNvSpPr txBox="1"/>
          <p:nvPr/>
        </p:nvSpPr>
        <p:spPr>
          <a:xfrm>
            <a:off x="8143994" y="5807630"/>
            <a:ext cx="115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Test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04AC8-C428-4C34-BAD9-BC3382BCD7D6}"/>
              </a:ext>
            </a:extLst>
          </p:cNvPr>
          <p:cNvSpPr txBox="1"/>
          <p:nvPr/>
        </p:nvSpPr>
        <p:spPr>
          <a:xfrm>
            <a:off x="3159888" y="5807630"/>
            <a:ext cx="158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2980737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7F626-3EA3-4267-8EE7-7EE1EF66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 in Pandas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BB368-2549-4194-92D3-974CFA43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1" y="2062525"/>
            <a:ext cx="6248400" cy="3686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5CE31E-A17C-4C6A-9AE5-7D79F2DF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534" y="1690688"/>
            <a:ext cx="4453798" cy="2348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4EEF7-599C-4DDF-B051-A2D63BE21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396" y="4126392"/>
            <a:ext cx="4420936" cy="2531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270A8-4339-439A-9779-6C1F2DA828F5}"/>
              </a:ext>
            </a:extLst>
          </p:cNvPr>
          <p:cNvSpPr txBox="1"/>
          <p:nvPr/>
        </p:nvSpPr>
        <p:spPr>
          <a:xfrm>
            <a:off x="1703877" y="5951260"/>
            <a:ext cx="4473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VehiclePrice_PrepareDataset.py</a:t>
            </a:r>
          </a:p>
        </p:txBody>
      </p:sp>
    </p:spTree>
    <p:extLst>
      <p:ext uri="{BB962C8B-B14F-4D97-AF65-F5344CB8AC3E}">
        <p14:creationId xmlns:p14="http://schemas.microsoft.com/office/powerpoint/2010/main" val="338150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1D4D-21AF-4E1F-B6D0-9413995D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DD89-E81B-47F2-91AD-274277DE9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plot histograms of a few features to make sure the split data sets are consistent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F7998-F6DF-4337-8B60-AA116D384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58" y="2985909"/>
            <a:ext cx="4128319" cy="1686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4F44DD-F077-4B36-84D7-47E6157E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378" y="2985909"/>
            <a:ext cx="3814643" cy="1686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968D68-E66D-4F92-AEB6-0360E3E73504}"/>
              </a:ext>
            </a:extLst>
          </p:cNvPr>
          <p:cNvSpPr txBox="1"/>
          <p:nvPr/>
        </p:nvSpPr>
        <p:spPr>
          <a:xfrm>
            <a:off x="1889072" y="5218895"/>
            <a:ext cx="4473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VehiclePrice_PrepareDataset.py</a:t>
            </a:r>
          </a:p>
        </p:txBody>
      </p:sp>
    </p:spTree>
    <p:extLst>
      <p:ext uri="{BB962C8B-B14F-4D97-AF65-F5344CB8AC3E}">
        <p14:creationId xmlns:p14="http://schemas.microsoft.com/office/powerpoint/2010/main" val="2218564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41D4D-21AF-4E1F-B6D0-9413995D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the Split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5DD89-E81B-47F2-91AD-274277DE9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good idea to save the datasets at this point</a:t>
            </a:r>
          </a:p>
          <a:p>
            <a:pPr lvl="1"/>
            <a:r>
              <a:rPr lang="en-US" dirty="0"/>
              <a:t>This will provide a consistent input for future experiments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0DDC8-C2CC-4F13-9ACE-6533C6F94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18" y="2876044"/>
            <a:ext cx="7620000" cy="1133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23583F-9BAF-4F8A-A810-C436335D807E}"/>
              </a:ext>
            </a:extLst>
          </p:cNvPr>
          <p:cNvSpPr txBox="1"/>
          <p:nvPr/>
        </p:nvSpPr>
        <p:spPr>
          <a:xfrm>
            <a:off x="8004129" y="4405496"/>
            <a:ext cx="4473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VehiclePrice_PrepareDataset.py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FDEF3E-3D91-4977-A633-6ECA3B5C2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8" y="5383602"/>
            <a:ext cx="7562850" cy="1076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33724D-9306-4957-BAF0-24D227F5B94F}"/>
              </a:ext>
            </a:extLst>
          </p:cNvPr>
          <p:cNvSpPr txBox="1">
            <a:spLocks/>
          </p:cNvSpPr>
          <p:nvPr/>
        </p:nvSpPr>
        <p:spPr>
          <a:xfrm>
            <a:off x="838200" y="4202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Loading the Pickle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20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034E-E24F-4452-A135-DF094D95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1B1CC-C8D9-4891-80E8-9052A323D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07013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Load the vehicle price dataset pickle file (</a:t>
            </a:r>
            <a:r>
              <a:rPr lang="en-US" dirty="0" err="1"/>
              <a:t>vehicle_price_dataset.pickle</a:t>
            </a:r>
            <a:r>
              <a:rPr lang="en-US" dirty="0"/>
              <a:t>)</a:t>
            </a:r>
          </a:p>
          <a:p>
            <a:r>
              <a:rPr lang="en-US" dirty="0"/>
              <a:t>Verify that the columns and rows of </a:t>
            </a:r>
            <a:r>
              <a:rPr lang="en-US" i="1" dirty="0" err="1"/>
              <a:t>train_data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test_data</a:t>
            </a:r>
            <a:r>
              <a:rPr lang="en-US" i="1" dirty="0"/>
              <a:t> </a:t>
            </a:r>
            <a:r>
              <a:rPr lang="en-US" dirty="0"/>
              <a:t>are consistent with expectations</a:t>
            </a:r>
          </a:p>
          <a:p>
            <a:r>
              <a:rPr lang="en-US" dirty="0"/>
              <a:t>Print the length of the </a:t>
            </a:r>
            <a:r>
              <a:rPr lang="en-US" i="1" dirty="0" err="1"/>
              <a:t>train_labels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test_labels</a:t>
            </a:r>
            <a:endParaRPr lang="en-US" i="1" dirty="0"/>
          </a:p>
          <a:p>
            <a:pPr lvl="1"/>
            <a:r>
              <a:rPr lang="en-US" dirty="0"/>
              <a:t>Make sure these are also consistent</a:t>
            </a:r>
          </a:p>
          <a:p>
            <a:pPr lvl="0"/>
            <a:r>
              <a:rPr lang="en-US" dirty="0"/>
              <a:t>Plot histograms of the </a:t>
            </a:r>
            <a:r>
              <a:rPr lang="en-US" i="1" dirty="0"/>
              <a:t>year</a:t>
            </a:r>
            <a:r>
              <a:rPr lang="en-US" dirty="0"/>
              <a:t> and </a:t>
            </a:r>
            <a:r>
              <a:rPr lang="en-US" i="1" dirty="0"/>
              <a:t>odometer</a:t>
            </a:r>
            <a:r>
              <a:rPr lang="en-US" dirty="0"/>
              <a:t> columns of the </a:t>
            </a:r>
            <a:r>
              <a:rPr lang="en-US" i="1" dirty="0" err="1"/>
              <a:t>train_data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test_data</a:t>
            </a:r>
            <a:endParaRPr lang="en-US" i="1" dirty="0"/>
          </a:p>
          <a:p>
            <a:pPr lvl="1"/>
            <a:r>
              <a:rPr lang="en-US" dirty="0"/>
              <a:t>Make sure they are consistent with expectations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01AF0-2FF5-42DC-AC95-476F36538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675" y="4867575"/>
            <a:ext cx="4128319" cy="1686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37D44-BD98-49C2-A4EC-8D97016E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595" y="4867575"/>
            <a:ext cx="3814643" cy="168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48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693D-D842-431D-8F41-77F01BDC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4C1C-057D-49BA-AB45-8E5FCDFE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96634" cy="4351338"/>
          </a:xfrm>
        </p:spPr>
        <p:txBody>
          <a:bodyPr/>
          <a:lstStyle/>
          <a:p>
            <a:r>
              <a:rPr lang="en-US" dirty="0"/>
              <a:t>We will train a linear regression model against one input feature, using the train data and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436D8C-E5DA-42A6-A99B-E41BA5A9A2B0}"/>
              </a:ext>
            </a:extLst>
          </p:cNvPr>
          <p:cNvGrpSpPr/>
          <p:nvPr/>
        </p:nvGrpSpPr>
        <p:grpSpPr>
          <a:xfrm>
            <a:off x="8841921" y="1707317"/>
            <a:ext cx="3452026" cy="3047082"/>
            <a:chOff x="2974693" y="1914133"/>
            <a:chExt cx="6736466" cy="45787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B6E2E6-740A-4586-84F1-BB043143D07C}"/>
                </a:ext>
              </a:extLst>
            </p:cNvPr>
            <p:cNvSpPr/>
            <p:nvPr/>
          </p:nvSpPr>
          <p:spPr>
            <a:xfrm>
              <a:off x="5178523" y="1914133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00"/>
                  </a:solidFill>
                </a:rPr>
                <a:t>ML Algorithm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B84269-6CC1-4392-A509-595BECAED772}"/>
                </a:ext>
              </a:extLst>
            </p:cNvPr>
            <p:cNvSpPr/>
            <p:nvPr/>
          </p:nvSpPr>
          <p:spPr>
            <a:xfrm>
              <a:off x="5178523" y="3676687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00"/>
                  </a:solidFill>
                </a:rPr>
                <a:t>Inference Engine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F764A1-8CC0-424D-AF6E-80E9B028AE73}"/>
                </a:ext>
              </a:extLst>
            </p:cNvPr>
            <p:cNvSpPr txBox="1"/>
            <p:nvPr/>
          </p:nvSpPr>
          <p:spPr>
            <a:xfrm>
              <a:off x="2974693" y="2008629"/>
              <a:ext cx="1618946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Training Data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EBB5506-CBCE-476C-B5A6-4C96FF79A49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593639" y="2193304"/>
              <a:ext cx="584885" cy="13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F81A80-EBB5-40A3-B1B0-B0255AA16792}"/>
                </a:ext>
              </a:extLst>
            </p:cNvPr>
            <p:cNvSpPr txBox="1"/>
            <p:nvPr/>
          </p:nvSpPr>
          <p:spPr>
            <a:xfrm>
              <a:off x="3437679" y="4014092"/>
              <a:ext cx="1155957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Test Data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CCBEA23-94A8-4485-BF3A-842EB5DC5C3E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 flipV="1">
              <a:off x="4593637" y="4198761"/>
              <a:ext cx="584887" cy="13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0AA35E-C8BA-4AF6-A91C-FE79ADAD78E3}"/>
                </a:ext>
              </a:extLst>
            </p:cNvPr>
            <p:cNvSpPr txBox="1"/>
            <p:nvPr/>
          </p:nvSpPr>
          <p:spPr>
            <a:xfrm>
              <a:off x="6239145" y="4895372"/>
              <a:ext cx="1896753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FF0000"/>
                  </a:solidFill>
                </a:rPr>
                <a:t>Label Predictions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D5D144C-B29A-4262-8A52-D1B420E13FB5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6239145" y="2958279"/>
              <a:ext cx="0" cy="71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4EAA5A-5BD6-45FB-9FBB-7323D56CB6AF}"/>
                </a:ext>
              </a:extLst>
            </p:cNvPr>
            <p:cNvSpPr txBox="1"/>
            <p:nvPr/>
          </p:nvSpPr>
          <p:spPr>
            <a:xfrm>
              <a:off x="2974693" y="2449431"/>
              <a:ext cx="1618946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Training Labels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A9A657-85B1-40C4-85D4-5F51BC5F4C9C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593639" y="2634107"/>
              <a:ext cx="584885" cy="13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86A3CBF-4BA6-496A-8BFE-4CC0AEC2FA9B}"/>
                </a:ext>
              </a:extLst>
            </p:cNvPr>
            <p:cNvCxnSpPr/>
            <p:nvPr/>
          </p:nvCxnSpPr>
          <p:spPr>
            <a:xfrm>
              <a:off x="6229890" y="4720833"/>
              <a:ext cx="0" cy="71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4C2E647-ACA8-473E-8594-5B2475BB0471}"/>
                </a:ext>
              </a:extLst>
            </p:cNvPr>
            <p:cNvSpPr/>
            <p:nvPr/>
          </p:nvSpPr>
          <p:spPr>
            <a:xfrm>
              <a:off x="5178523" y="5448729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00"/>
                  </a:solidFill>
                </a:rPr>
                <a:t>Quality Estimation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0EC7A9-A73C-4D74-8B21-CA9E5575D159}"/>
                </a:ext>
              </a:extLst>
            </p:cNvPr>
            <p:cNvSpPr txBox="1"/>
            <p:nvPr/>
          </p:nvSpPr>
          <p:spPr>
            <a:xfrm>
              <a:off x="6239145" y="3087211"/>
              <a:ext cx="1060615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FF0000"/>
                  </a:solidFill>
                </a:rPr>
                <a:t>Model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40DF5B-BA3A-45D9-BF59-A63A31E4432C}"/>
                </a:ext>
              </a:extLst>
            </p:cNvPr>
            <p:cNvSpPr txBox="1"/>
            <p:nvPr/>
          </p:nvSpPr>
          <p:spPr>
            <a:xfrm>
              <a:off x="3287210" y="5798527"/>
              <a:ext cx="1289849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Test Labels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B07FED8-54B2-4C03-838F-58E0A61BD89E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V="1">
              <a:off x="4577059" y="5983201"/>
              <a:ext cx="584885" cy="13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CFDCBB-53A7-4679-ADC9-944DA7F1B09D}"/>
                </a:ext>
              </a:extLst>
            </p:cNvPr>
            <p:cNvCxnSpPr>
              <a:cxnSpLocks/>
            </p:cNvCxnSpPr>
            <p:nvPr/>
          </p:nvCxnSpPr>
          <p:spPr>
            <a:xfrm>
              <a:off x="7299766" y="5979278"/>
              <a:ext cx="5848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24CB45-1285-489E-9C9D-570A4B044F3B}"/>
                </a:ext>
              </a:extLst>
            </p:cNvPr>
            <p:cNvSpPr txBox="1"/>
            <p:nvPr/>
          </p:nvSpPr>
          <p:spPr>
            <a:xfrm>
              <a:off x="7901231" y="5798527"/>
              <a:ext cx="1809928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Quality Metrics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0EB3BCB-B6E0-498E-A4A5-9603B181C234}"/>
              </a:ext>
            </a:extLst>
          </p:cNvPr>
          <p:cNvSpPr/>
          <p:nvPr/>
        </p:nvSpPr>
        <p:spPr>
          <a:xfrm>
            <a:off x="8822028" y="1481069"/>
            <a:ext cx="3044088" cy="124661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4E4090-4E73-4B01-9CE4-2C16B54C8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1" y="2948918"/>
            <a:ext cx="6635718" cy="35103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BBBF4AB-4674-4A46-BACC-ECAA59F9DA97}"/>
              </a:ext>
            </a:extLst>
          </p:cNvPr>
          <p:cNvSpPr txBox="1"/>
          <p:nvPr/>
        </p:nvSpPr>
        <p:spPr>
          <a:xfrm>
            <a:off x="7792590" y="5897691"/>
            <a:ext cx="407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VehiclePrice_LinearRegression_1Var_6.py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A433B4-1508-450E-A5F4-6D2B58EDF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912" y="5388464"/>
            <a:ext cx="4160881" cy="2514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372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 </a:t>
            </a:r>
            <a:r>
              <a:rPr lang="es-CR" dirty="0" err="1"/>
              <a:t>for</a:t>
            </a:r>
            <a:r>
              <a:rPr lang="es-CR" dirty="0"/>
              <a:t> </a:t>
            </a:r>
            <a:r>
              <a:rPr lang="es-CR" dirty="0" err="1"/>
              <a:t>Week</a:t>
            </a:r>
            <a:r>
              <a:rPr lang="es-CR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4979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CR" dirty="0" err="1"/>
              <a:t>Theory</a:t>
            </a:r>
            <a:endParaRPr lang="es-CR" dirty="0"/>
          </a:p>
          <a:p>
            <a:pPr lvl="1"/>
            <a:r>
              <a:rPr lang="es-CR" dirty="0" err="1"/>
              <a:t>Regression</a:t>
            </a:r>
            <a:endParaRPr lang="es-CR" dirty="0"/>
          </a:p>
          <a:p>
            <a:pPr lvl="2"/>
            <a:r>
              <a:rPr lang="es-CR" dirty="0">
                <a:solidFill>
                  <a:schemeClr val="tx1"/>
                </a:solidFill>
              </a:rPr>
              <a:t>Linear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Encoding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of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categorical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features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Development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framework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Quality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metrics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Multivariate</a:t>
            </a:r>
            <a:r>
              <a:rPr lang="es-CR" dirty="0">
                <a:solidFill>
                  <a:schemeClr val="tx1"/>
                </a:solidFill>
              </a:rPr>
              <a:t> linear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Feature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scaling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Other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methods</a:t>
            </a:r>
            <a:endParaRPr lang="es-CR" dirty="0">
              <a:solidFill>
                <a:schemeClr val="tx1"/>
              </a:solidFill>
            </a:endParaRPr>
          </a:p>
          <a:p>
            <a:pPr lvl="1"/>
            <a:r>
              <a:rPr lang="es-CR" dirty="0" err="1"/>
              <a:t>Classification</a:t>
            </a:r>
            <a:endParaRPr lang="es-CR" dirty="0"/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Quality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metrics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for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binary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classification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Classification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with</a:t>
            </a:r>
            <a:r>
              <a:rPr lang="es-CR" dirty="0">
                <a:solidFill>
                  <a:schemeClr val="tx1"/>
                </a:solidFill>
              </a:rPr>
              <a:t> linear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endParaRPr lang="es-CR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47AE9-7A7A-4E11-890A-DFFA4335BDE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497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R" dirty="0" err="1"/>
              <a:t>Practice</a:t>
            </a:r>
            <a:endParaRPr lang="es-CR" dirty="0"/>
          </a:p>
          <a:p>
            <a:pPr lvl="1"/>
            <a:r>
              <a:rPr lang="es-CR" dirty="0" err="1"/>
              <a:t>Vehicle</a:t>
            </a:r>
            <a:r>
              <a:rPr lang="es-CR" dirty="0"/>
              <a:t> </a:t>
            </a:r>
            <a:r>
              <a:rPr lang="es-CR" dirty="0" err="1"/>
              <a:t>price</a:t>
            </a:r>
            <a:r>
              <a:rPr lang="es-CR" dirty="0"/>
              <a:t> </a:t>
            </a:r>
            <a:r>
              <a:rPr lang="es-CR" dirty="0" err="1"/>
              <a:t>dataset</a:t>
            </a:r>
            <a:endParaRPr lang="es-CR" dirty="0"/>
          </a:p>
          <a:p>
            <a:pPr lvl="2"/>
            <a:r>
              <a:rPr lang="es-CR" dirty="0">
                <a:solidFill>
                  <a:schemeClr val="tx1"/>
                </a:solidFill>
              </a:rPr>
              <a:t>Linear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with</a:t>
            </a:r>
            <a:r>
              <a:rPr lang="es-CR" dirty="0">
                <a:solidFill>
                  <a:schemeClr val="tx1"/>
                </a:solidFill>
              </a:rPr>
              <a:t> 1 variable</a:t>
            </a: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Development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framework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Multivariate</a:t>
            </a:r>
            <a:r>
              <a:rPr lang="es-CR" dirty="0">
                <a:solidFill>
                  <a:schemeClr val="tx1"/>
                </a:solidFill>
              </a:rPr>
              <a:t> linear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Feature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scaling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with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Scikit-Learn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>
                <a:solidFill>
                  <a:schemeClr val="tx1"/>
                </a:solidFill>
              </a:rPr>
              <a:t>Linear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with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Scikit-Learn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Feature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importance</a:t>
            </a:r>
            <a:endParaRPr lang="es-CR" dirty="0">
              <a:solidFill>
                <a:schemeClr val="tx1"/>
              </a:solidFill>
            </a:endParaRPr>
          </a:p>
          <a:p>
            <a:pPr lvl="1"/>
            <a:r>
              <a:rPr lang="es-CR" dirty="0" err="1"/>
              <a:t>Credit</a:t>
            </a:r>
            <a:r>
              <a:rPr lang="es-CR" dirty="0"/>
              <a:t> default </a:t>
            </a:r>
            <a:r>
              <a:rPr lang="es-CR" dirty="0" err="1"/>
              <a:t>dataset</a:t>
            </a:r>
            <a:endParaRPr lang="es-CR" dirty="0"/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Feature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exploration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Pre-processing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>
                <a:solidFill>
                  <a:schemeClr val="tx1"/>
                </a:solidFill>
              </a:rPr>
              <a:t>Linear </a:t>
            </a:r>
            <a:r>
              <a:rPr lang="es-CR" dirty="0" err="1">
                <a:solidFill>
                  <a:schemeClr val="tx1"/>
                </a:solidFill>
              </a:rPr>
              <a:t>regression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Quality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metrics</a:t>
            </a:r>
            <a:endParaRPr lang="es-CR" dirty="0">
              <a:solidFill>
                <a:schemeClr val="tx1"/>
              </a:solidFill>
            </a:endParaRPr>
          </a:p>
          <a:p>
            <a:pPr lvl="2"/>
            <a:r>
              <a:rPr lang="es-CR" dirty="0" err="1">
                <a:solidFill>
                  <a:schemeClr val="tx1"/>
                </a:solidFill>
              </a:rPr>
              <a:t>Feature</a:t>
            </a:r>
            <a:r>
              <a:rPr lang="es-CR" dirty="0">
                <a:solidFill>
                  <a:schemeClr val="tx1"/>
                </a:solidFill>
              </a:rPr>
              <a:t> </a:t>
            </a:r>
            <a:r>
              <a:rPr lang="es-CR" dirty="0" err="1">
                <a:solidFill>
                  <a:schemeClr val="tx1"/>
                </a:solidFill>
              </a:rPr>
              <a:t>importance</a:t>
            </a:r>
            <a:endParaRPr lang="es-C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693D-D842-431D-8F41-77F01BDC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new Labels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4C1C-057D-49BA-AB45-8E5FCDFE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61" y="1779821"/>
            <a:ext cx="7796634" cy="4351338"/>
          </a:xfrm>
        </p:spPr>
        <p:txBody>
          <a:bodyPr/>
          <a:lstStyle/>
          <a:p>
            <a:r>
              <a:rPr lang="en-US" dirty="0"/>
              <a:t>Now we can use the trained model to predict labels for the test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042866-D38A-47E7-ACBE-A70AA38C2D5F}"/>
              </a:ext>
            </a:extLst>
          </p:cNvPr>
          <p:cNvGrpSpPr/>
          <p:nvPr/>
        </p:nvGrpSpPr>
        <p:grpSpPr>
          <a:xfrm>
            <a:off x="8841921" y="1707317"/>
            <a:ext cx="3452026" cy="3047082"/>
            <a:chOff x="2974693" y="1914133"/>
            <a:chExt cx="6736466" cy="457874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C605C-5AC2-48E1-94F3-1049D6006C22}"/>
                </a:ext>
              </a:extLst>
            </p:cNvPr>
            <p:cNvSpPr/>
            <p:nvPr/>
          </p:nvSpPr>
          <p:spPr>
            <a:xfrm>
              <a:off x="5178523" y="1914133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00"/>
                  </a:solidFill>
                </a:rPr>
                <a:t>ML Algorithm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01F1EE-0755-4397-B005-AF0254BBB434}"/>
                </a:ext>
              </a:extLst>
            </p:cNvPr>
            <p:cNvSpPr/>
            <p:nvPr/>
          </p:nvSpPr>
          <p:spPr>
            <a:xfrm>
              <a:off x="5178523" y="3676687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00"/>
                  </a:solidFill>
                </a:rPr>
                <a:t>Inference Engine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D668B-39B8-4CB8-951A-AD8EBFFD889F}"/>
                </a:ext>
              </a:extLst>
            </p:cNvPr>
            <p:cNvSpPr txBox="1"/>
            <p:nvPr/>
          </p:nvSpPr>
          <p:spPr>
            <a:xfrm>
              <a:off x="2974693" y="2008629"/>
              <a:ext cx="1618946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Training Data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CD61FE9-3543-4500-849C-AC54A29A47E7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4593639" y="2193304"/>
              <a:ext cx="584885" cy="13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F66161-A5D4-4DC9-8434-20BEAFEF0C0B}"/>
                </a:ext>
              </a:extLst>
            </p:cNvPr>
            <p:cNvSpPr txBox="1"/>
            <p:nvPr/>
          </p:nvSpPr>
          <p:spPr>
            <a:xfrm>
              <a:off x="3437679" y="4014092"/>
              <a:ext cx="1155957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Test Data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9930D16-AE91-4325-9DBC-487114226418}"/>
                </a:ext>
              </a:extLst>
            </p:cNvPr>
            <p:cNvCxnSpPr>
              <a:cxnSpLocks/>
              <a:stCxn id="28" idx="3"/>
              <a:endCxn id="25" idx="1"/>
            </p:cNvCxnSpPr>
            <p:nvPr/>
          </p:nvCxnSpPr>
          <p:spPr>
            <a:xfrm flipV="1">
              <a:off x="4593637" y="4198761"/>
              <a:ext cx="584887" cy="13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C7C29B-531D-4509-BF1F-0C07C4A31DE1}"/>
                </a:ext>
              </a:extLst>
            </p:cNvPr>
            <p:cNvSpPr txBox="1"/>
            <p:nvPr/>
          </p:nvSpPr>
          <p:spPr>
            <a:xfrm>
              <a:off x="6239145" y="4895372"/>
              <a:ext cx="1896753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FF0000"/>
                  </a:solidFill>
                </a:rPr>
                <a:t>Label Predictions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ACBCFC-AA68-455C-AA7E-9F96A85C6C47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6239145" y="2958279"/>
              <a:ext cx="0" cy="71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0BA48A-58CB-4177-A0C1-8410DA6F6EE4}"/>
                </a:ext>
              </a:extLst>
            </p:cNvPr>
            <p:cNvSpPr txBox="1"/>
            <p:nvPr/>
          </p:nvSpPr>
          <p:spPr>
            <a:xfrm>
              <a:off x="2974693" y="2449431"/>
              <a:ext cx="1618946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Training Labels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8053DAE-4168-476A-8DF9-2A2E54F17859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4593639" y="2634107"/>
              <a:ext cx="584885" cy="13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3E3B1E8-08FD-4147-9F93-293F8776AA6A}"/>
                </a:ext>
              </a:extLst>
            </p:cNvPr>
            <p:cNvCxnSpPr/>
            <p:nvPr/>
          </p:nvCxnSpPr>
          <p:spPr>
            <a:xfrm>
              <a:off x="6229890" y="4720833"/>
              <a:ext cx="0" cy="71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23B56B-E6CE-41B4-839C-8375CC48D98D}"/>
                </a:ext>
              </a:extLst>
            </p:cNvPr>
            <p:cNvSpPr/>
            <p:nvPr/>
          </p:nvSpPr>
          <p:spPr>
            <a:xfrm>
              <a:off x="5178523" y="5448729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00"/>
                  </a:solidFill>
                </a:rPr>
                <a:t>Quality Estimation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A3276A-68FC-4997-B7DD-2D94E4A655F0}"/>
                </a:ext>
              </a:extLst>
            </p:cNvPr>
            <p:cNvSpPr txBox="1"/>
            <p:nvPr/>
          </p:nvSpPr>
          <p:spPr>
            <a:xfrm>
              <a:off x="6239145" y="3087211"/>
              <a:ext cx="1060615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FF0000"/>
                  </a:solidFill>
                </a:rPr>
                <a:t>Model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5A3193-F642-4558-8A03-B4F4F79E4092}"/>
                </a:ext>
              </a:extLst>
            </p:cNvPr>
            <p:cNvSpPr txBox="1"/>
            <p:nvPr/>
          </p:nvSpPr>
          <p:spPr>
            <a:xfrm>
              <a:off x="3287210" y="5798527"/>
              <a:ext cx="1289849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Test Labels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A98D236-F4B7-4310-A15D-72C2FA516335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4577059" y="5983201"/>
              <a:ext cx="584885" cy="13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2794856-4426-41AB-8680-769CEB244B85}"/>
                </a:ext>
              </a:extLst>
            </p:cNvPr>
            <p:cNvCxnSpPr>
              <a:cxnSpLocks/>
            </p:cNvCxnSpPr>
            <p:nvPr/>
          </p:nvCxnSpPr>
          <p:spPr>
            <a:xfrm>
              <a:off x="7299766" y="5979278"/>
              <a:ext cx="5848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41F325-3E7E-495F-96F2-455062489CB9}"/>
                </a:ext>
              </a:extLst>
            </p:cNvPr>
            <p:cNvSpPr txBox="1"/>
            <p:nvPr/>
          </p:nvSpPr>
          <p:spPr>
            <a:xfrm>
              <a:off x="7901231" y="5798527"/>
              <a:ext cx="1809928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Quality Metrics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DA74E06-324D-41EC-94C6-60E162B3126D}"/>
              </a:ext>
            </a:extLst>
          </p:cNvPr>
          <p:cNvSpPr/>
          <p:nvPr/>
        </p:nvSpPr>
        <p:spPr>
          <a:xfrm>
            <a:off x="8841921" y="2665648"/>
            <a:ext cx="3044088" cy="124661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9025380-D17F-44BA-AF6E-D6AC54AE6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939" y="4394649"/>
            <a:ext cx="4198984" cy="23090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E524AFB-59F6-403D-8E1E-A0F609EA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1" y="2930983"/>
            <a:ext cx="5669771" cy="2324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669DBE5-8174-4EA5-B723-B05859C8F041}"/>
              </a:ext>
            </a:extLst>
          </p:cNvPr>
          <p:cNvSpPr txBox="1"/>
          <p:nvPr/>
        </p:nvSpPr>
        <p:spPr>
          <a:xfrm>
            <a:off x="1318123" y="5881738"/>
            <a:ext cx="407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VehiclePrice_LinearRegression_1Var_6.py</a:t>
            </a:r>
          </a:p>
        </p:txBody>
      </p:sp>
    </p:spTree>
    <p:extLst>
      <p:ext uri="{BB962C8B-B14F-4D97-AF65-F5344CB8AC3E}">
        <p14:creationId xmlns:p14="http://schemas.microsoft.com/office/powerpoint/2010/main" val="1146804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693D-D842-431D-8F41-77F01BDC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the Prediction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74C1C-057D-49BA-AB45-8E5FCDFE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96634" cy="4351338"/>
          </a:xfrm>
        </p:spPr>
        <p:txBody>
          <a:bodyPr/>
          <a:lstStyle/>
          <a:p>
            <a:r>
              <a:rPr lang="en-US" dirty="0"/>
              <a:t>We compare the predicted labels with the correct labels and compute a quality metric</a:t>
            </a:r>
          </a:p>
          <a:p>
            <a:r>
              <a:rPr lang="en-US" dirty="0"/>
              <a:t>The most common measure is the mean squared error (RMSE)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C2E9AD-A93D-49C4-9EE3-E42AB31AEA41}"/>
              </a:ext>
            </a:extLst>
          </p:cNvPr>
          <p:cNvGrpSpPr/>
          <p:nvPr/>
        </p:nvGrpSpPr>
        <p:grpSpPr>
          <a:xfrm>
            <a:off x="8841921" y="1707317"/>
            <a:ext cx="3452026" cy="3047082"/>
            <a:chOff x="2974693" y="1914133"/>
            <a:chExt cx="6736466" cy="457874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11BDE72-BFD2-4141-95B3-8A8BDBE04F25}"/>
                </a:ext>
              </a:extLst>
            </p:cNvPr>
            <p:cNvSpPr/>
            <p:nvPr/>
          </p:nvSpPr>
          <p:spPr>
            <a:xfrm>
              <a:off x="5178523" y="1914133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00"/>
                  </a:solidFill>
                </a:rPr>
                <a:t>ML Algorithm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8CB990F-FF92-4E5C-A664-35BA5B6D28C3}"/>
                </a:ext>
              </a:extLst>
            </p:cNvPr>
            <p:cNvSpPr/>
            <p:nvPr/>
          </p:nvSpPr>
          <p:spPr>
            <a:xfrm>
              <a:off x="5178523" y="3676687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00"/>
                  </a:solidFill>
                </a:rPr>
                <a:t>Inference Engine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41C9E3-652A-4BB2-86D8-7C3E9EFD078B}"/>
                </a:ext>
              </a:extLst>
            </p:cNvPr>
            <p:cNvSpPr txBox="1"/>
            <p:nvPr/>
          </p:nvSpPr>
          <p:spPr>
            <a:xfrm>
              <a:off x="2974693" y="2008629"/>
              <a:ext cx="1618946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Training Data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F429836-B941-4143-B134-848FAE54BBAD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4593639" y="2193304"/>
              <a:ext cx="584885" cy="13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CE4FB4-675E-4FB7-A9D9-C8AFC7DB6B3B}"/>
                </a:ext>
              </a:extLst>
            </p:cNvPr>
            <p:cNvSpPr txBox="1"/>
            <p:nvPr/>
          </p:nvSpPr>
          <p:spPr>
            <a:xfrm>
              <a:off x="3437679" y="4014092"/>
              <a:ext cx="1155957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Test Data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DD5F922-DEBF-4042-A3A9-7C897216D68F}"/>
                </a:ext>
              </a:extLst>
            </p:cNvPr>
            <p:cNvCxnSpPr>
              <a:cxnSpLocks/>
              <a:stCxn id="28" idx="3"/>
              <a:endCxn id="25" idx="1"/>
            </p:cNvCxnSpPr>
            <p:nvPr/>
          </p:nvCxnSpPr>
          <p:spPr>
            <a:xfrm flipV="1">
              <a:off x="4593637" y="4198761"/>
              <a:ext cx="584887" cy="13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8F8F38-5732-4F5A-84FB-E7C80CB11635}"/>
                </a:ext>
              </a:extLst>
            </p:cNvPr>
            <p:cNvSpPr txBox="1"/>
            <p:nvPr/>
          </p:nvSpPr>
          <p:spPr>
            <a:xfrm>
              <a:off x="6239145" y="4895372"/>
              <a:ext cx="1896753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FF0000"/>
                  </a:solidFill>
                </a:rPr>
                <a:t>Label Predictions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30084F0-533C-4E74-9BCD-EC6EC6C5BFE4}"/>
                </a:ext>
              </a:extLst>
            </p:cNvPr>
            <p:cNvCxnSpPr>
              <a:stCxn id="24" idx="2"/>
              <a:endCxn id="25" idx="0"/>
            </p:cNvCxnSpPr>
            <p:nvPr/>
          </p:nvCxnSpPr>
          <p:spPr>
            <a:xfrm>
              <a:off x="6239145" y="2958279"/>
              <a:ext cx="0" cy="71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48CD5B3-D32B-40C5-A1A1-4E6A7A56EDB7}"/>
                </a:ext>
              </a:extLst>
            </p:cNvPr>
            <p:cNvSpPr txBox="1"/>
            <p:nvPr/>
          </p:nvSpPr>
          <p:spPr>
            <a:xfrm>
              <a:off x="2974693" y="2449431"/>
              <a:ext cx="1618946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Training Labels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6C6BCA6-F740-4A03-ABF6-41179BAE4C57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4593639" y="2634107"/>
              <a:ext cx="584885" cy="138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26EE26E-FFD0-403A-9DCE-A78191FD6F48}"/>
                </a:ext>
              </a:extLst>
            </p:cNvPr>
            <p:cNvCxnSpPr/>
            <p:nvPr/>
          </p:nvCxnSpPr>
          <p:spPr>
            <a:xfrm>
              <a:off x="6229890" y="4720833"/>
              <a:ext cx="0" cy="71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C0EFDA3-CF16-4C6E-94BF-588029E01644}"/>
                </a:ext>
              </a:extLst>
            </p:cNvPr>
            <p:cNvSpPr/>
            <p:nvPr/>
          </p:nvSpPr>
          <p:spPr>
            <a:xfrm>
              <a:off x="5178523" y="5448729"/>
              <a:ext cx="2121243" cy="10441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rgbClr val="FFFF00"/>
                  </a:solidFill>
                </a:rPr>
                <a:t>Quality Estimation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C9B4E59-95EA-4233-B4DE-1C5650EDDD44}"/>
                </a:ext>
              </a:extLst>
            </p:cNvPr>
            <p:cNvSpPr txBox="1"/>
            <p:nvPr/>
          </p:nvSpPr>
          <p:spPr>
            <a:xfrm>
              <a:off x="6239145" y="3087211"/>
              <a:ext cx="1060615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FF0000"/>
                  </a:solidFill>
                </a:rPr>
                <a:t>Model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246345-5346-4F99-9C92-DB72AFEE5374}"/>
                </a:ext>
              </a:extLst>
            </p:cNvPr>
            <p:cNvSpPr txBox="1"/>
            <p:nvPr/>
          </p:nvSpPr>
          <p:spPr>
            <a:xfrm>
              <a:off x="3287210" y="5798527"/>
              <a:ext cx="1289849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Test Labels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4840D65-DD5C-4EFB-B50E-9DD30453D45B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4577059" y="5983201"/>
              <a:ext cx="584885" cy="13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3D142E3-F319-48AE-8619-D7243F307270}"/>
                </a:ext>
              </a:extLst>
            </p:cNvPr>
            <p:cNvCxnSpPr>
              <a:cxnSpLocks/>
            </p:cNvCxnSpPr>
            <p:nvPr/>
          </p:nvCxnSpPr>
          <p:spPr>
            <a:xfrm>
              <a:off x="7299766" y="5979278"/>
              <a:ext cx="5848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5E3ECFC-FFDB-4216-AD0D-D4E61AD01801}"/>
                </a:ext>
              </a:extLst>
            </p:cNvPr>
            <p:cNvSpPr txBox="1"/>
            <p:nvPr/>
          </p:nvSpPr>
          <p:spPr>
            <a:xfrm>
              <a:off x="7901231" y="5798527"/>
              <a:ext cx="1809928" cy="397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70C0"/>
                  </a:solidFill>
                </a:rPr>
                <a:t>Quality Metrics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5F7BAA9-079C-4AB1-B009-211D792626A4}"/>
              </a:ext>
            </a:extLst>
          </p:cNvPr>
          <p:cNvSpPr/>
          <p:nvPr/>
        </p:nvSpPr>
        <p:spPr>
          <a:xfrm>
            <a:off x="8987966" y="3902708"/>
            <a:ext cx="3044088" cy="124661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7707D25-EAD7-41D9-9DCF-5273AA7A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496" y="4243815"/>
            <a:ext cx="4648603" cy="1021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48F6AED-E7B7-4A21-83EF-593FC8B5C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852" y="5732108"/>
            <a:ext cx="1729890" cy="236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8EA1E4A-8DCC-4116-B4B7-D802BF030F28}"/>
              </a:ext>
            </a:extLst>
          </p:cNvPr>
          <p:cNvSpPr txBox="1"/>
          <p:nvPr/>
        </p:nvSpPr>
        <p:spPr>
          <a:xfrm>
            <a:off x="7792590" y="5897691"/>
            <a:ext cx="407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VehiclePrice_LinearRegression_1Var_6.py</a:t>
            </a:r>
          </a:p>
        </p:txBody>
      </p:sp>
    </p:spTree>
    <p:extLst>
      <p:ext uri="{BB962C8B-B14F-4D97-AF65-F5344CB8AC3E}">
        <p14:creationId xmlns:p14="http://schemas.microsoft.com/office/powerpoint/2010/main" val="1911991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034E-E24F-4452-A135-DF094D95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1B1CC-C8D9-4891-80E8-9052A323D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87625" cy="290701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Load the vehicle price dataset pickle file (</a:t>
            </a:r>
            <a:r>
              <a:rPr lang="en-US" dirty="0" err="1"/>
              <a:t>vehicle_price_dataset.pickle</a:t>
            </a:r>
            <a:r>
              <a:rPr lang="en-US" dirty="0"/>
              <a:t>)</a:t>
            </a:r>
          </a:p>
          <a:p>
            <a:r>
              <a:rPr lang="en-US" dirty="0"/>
              <a:t>Train a linear prediction model against the </a:t>
            </a:r>
            <a:r>
              <a:rPr lang="en-US" i="1" dirty="0"/>
              <a:t>odometer</a:t>
            </a:r>
            <a:r>
              <a:rPr lang="en-US" dirty="0"/>
              <a:t> feature</a:t>
            </a:r>
          </a:p>
          <a:p>
            <a:r>
              <a:rPr lang="en-US" dirty="0"/>
              <a:t>Predict new labels for the test data</a:t>
            </a:r>
          </a:p>
          <a:p>
            <a:r>
              <a:rPr lang="en-US" dirty="0"/>
              <a:t>Compute the RMSE of your predictions</a:t>
            </a:r>
            <a:br>
              <a:rPr lang="en-US" dirty="0"/>
            </a:br>
            <a:r>
              <a:rPr lang="en-US" dirty="0"/>
              <a:t>against the true labels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73314-4202-4F4D-A6EF-32F627063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548" y="3746629"/>
            <a:ext cx="4275190" cy="2773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923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2D791-2C36-48A8-91D0-C39ECBE8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8632E-0658-47E5-BB9D-FBBA72D34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linear regression against each available feature, </a:t>
            </a:r>
            <a:br>
              <a:rPr lang="en-US" dirty="0"/>
            </a:br>
            <a:r>
              <a:rPr lang="en-US" dirty="0"/>
              <a:t>and compare the RMSEs</a:t>
            </a:r>
          </a:p>
          <a:p>
            <a:r>
              <a:rPr lang="en-US" dirty="0"/>
              <a:t>Sort the features by RMSE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E9B0F-2A48-4926-82B9-03BC710B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009" y="2755286"/>
            <a:ext cx="6309907" cy="3421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15591-EDC2-4D14-80DD-55C0DFFF77E4}"/>
              </a:ext>
            </a:extLst>
          </p:cNvPr>
          <p:cNvSpPr txBox="1"/>
          <p:nvPr/>
        </p:nvSpPr>
        <p:spPr>
          <a:xfrm>
            <a:off x="1094833" y="6492875"/>
            <a:ext cx="407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VehiclePrice_LinearRegression_1Var_7.py</a:t>
            </a:r>
          </a:p>
        </p:txBody>
      </p:sp>
    </p:spTree>
    <p:extLst>
      <p:ext uri="{BB962C8B-B14F-4D97-AF65-F5344CB8AC3E}">
        <p14:creationId xmlns:p14="http://schemas.microsoft.com/office/powerpoint/2010/main" val="1505812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B83B86-DBA6-4618-96BE-1B2C71A2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5D201-82BF-4738-988B-E090FC1E0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141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1BB29-60A7-4493-8DDE-C5BDAC93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C4D44-E636-41D3-9EBE-6764C0EA2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add more features to our model simply by adding </a:t>
            </a:r>
            <a:br>
              <a:rPr lang="en-US" dirty="0"/>
            </a:br>
            <a:r>
              <a:rPr lang="en-US" dirty="0"/>
              <a:t>columns to X</a:t>
            </a:r>
          </a:p>
          <a:p>
            <a:r>
              <a:rPr lang="en-US" dirty="0"/>
              <a:t>Let’s try with 2 input features: </a:t>
            </a:r>
            <a:r>
              <a:rPr lang="en-US" i="1" dirty="0"/>
              <a:t>year</a:t>
            </a:r>
            <a:r>
              <a:rPr lang="en-US" dirty="0"/>
              <a:t> and </a:t>
            </a:r>
            <a:r>
              <a:rPr lang="en-US" i="1" dirty="0"/>
              <a:t>odometer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C61C7-0CAF-43C0-A3BC-DE10AA97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523" y="3888595"/>
            <a:ext cx="4404742" cy="1051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BF8DD-FE7A-4246-A6B4-18F9C120F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23" y="5546535"/>
            <a:ext cx="5997460" cy="419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182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034E-E24F-4452-A135-DF094D95A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1B1CC-C8D9-4891-80E8-9052A323D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7563" cy="3037319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Load the vehicle price dataset pickle file (</a:t>
            </a:r>
            <a:r>
              <a:rPr lang="en-US" dirty="0" err="1"/>
              <a:t>vehicle_price_dataset.pickle</a:t>
            </a:r>
            <a:r>
              <a:rPr lang="en-US" dirty="0"/>
              <a:t>)</a:t>
            </a:r>
          </a:p>
          <a:p>
            <a:r>
              <a:rPr lang="en-US" dirty="0"/>
              <a:t>Train a linear prediction model against </a:t>
            </a:r>
            <a:r>
              <a:rPr lang="en-US" b="1" dirty="0"/>
              <a:t>all</a:t>
            </a:r>
            <a:r>
              <a:rPr lang="en-US" dirty="0"/>
              <a:t> the available features</a:t>
            </a:r>
          </a:p>
          <a:p>
            <a:r>
              <a:rPr lang="en-US" dirty="0"/>
              <a:t>Predict new labels for the test data</a:t>
            </a:r>
          </a:p>
          <a:p>
            <a:pPr lvl="1"/>
            <a:r>
              <a:rPr lang="en-US" dirty="0"/>
              <a:t>Compute the RMSE of your predictions against the true labels</a:t>
            </a:r>
          </a:p>
          <a:p>
            <a:r>
              <a:rPr lang="en-US" dirty="0"/>
              <a:t>Predict new labels for the training data</a:t>
            </a:r>
          </a:p>
          <a:p>
            <a:pPr lvl="1"/>
            <a:r>
              <a:rPr lang="en-US" dirty="0"/>
              <a:t>Compute the RMSE of your predictions against the true labels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23FEE-011C-4157-B25E-025E9A296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74" y="5342636"/>
            <a:ext cx="2903472" cy="495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436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F3A3-EA4E-4A2D-9D6B-1D94DE7C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 &amp;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569A-F726-4A24-9C65-3CE21BEDB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Overfitting:</a:t>
            </a:r>
          </a:p>
          <a:p>
            <a:pPr lvl="1"/>
            <a:r>
              <a:rPr lang="en-US" dirty="0"/>
              <a:t>If the model is memorizing the training data </a:t>
            </a:r>
          </a:p>
          <a:p>
            <a:pPr lvl="1"/>
            <a:r>
              <a:rPr lang="en-US" dirty="0"/>
              <a:t>Does not generalize well to new test data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Training accuracy is much higher than test accuracy </a:t>
            </a:r>
          </a:p>
          <a:p>
            <a:r>
              <a:rPr lang="en-US" dirty="0"/>
              <a:t>Underfitting:</a:t>
            </a:r>
          </a:p>
          <a:p>
            <a:pPr lvl="1"/>
            <a:r>
              <a:rPr lang="en-US" dirty="0"/>
              <a:t>If the model is over-simplified</a:t>
            </a:r>
          </a:p>
          <a:p>
            <a:pPr lvl="1"/>
            <a:r>
              <a:rPr lang="en-US" dirty="0"/>
              <a:t>Does not represent all the complexity in the data</a:t>
            </a:r>
          </a:p>
          <a:p>
            <a:pPr lvl="1"/>
            <a:r>
              <a:rPr lang="en-US" dirty="0"/>
              <a:t>Generalizes well to new test data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Training and test accuracy are similar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7B619-75F1-4173-BE42-837957196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64" y="5816557"/>
            <a:ext cx="2903472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3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E817-A5C9-4918-9567-CC26DBA1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Model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22943-3690-4A3B-9B48-DB8633E86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should be able to use the linear model coefficients as a measure of feature importance</a:t>
            </a:r>
          </a:p>
          <a:p>
            <a:pPr lvl="1"/>
            <a:r>
              <a:rPr lang="en-US" dirty="0"/>
              <a:t>But the features are in different scales, which makes the coefficients difficult to compare</a:t>
            </a:r>
          </a:p>
          <a:p>
            <a:r>
              <a:rPr lang="en-US" dirty="0"/>
              <a:t>Need to standardize</a:t>
            </a:r>
            <a:br>
              <a:rPr lang="en-US" dirty="0"/>
            </a:br>
            <a:r>
              <a:rPr lang="en-US" dirty="0"/>
              <a:t>the scale of the input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CA272-AA64-45B1-885D-C9F3A6B2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681" y="3345407"/>
            <a:ext cx="6401355" cy="3292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2359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5D6A-A2BF-4276-80DD-B3F56E9A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91169-0CB1-4AA0-9160-2DBE5AA9B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recommended that we don’t just </a:t>
            </a:r>
            <a:r>
              <a:rPr lang="en-US" i="1" dirty="0"/>
              <a:t>normalize</a:t>
            </a:r>
            <a:r>
              <a:rPr lang="en-US" dirty="0"/>
              <a:t> the scale of the input features, but </a:t>
            </a:r>
            <a:r>
              <a:rPr lang="en-US" i="1" dirty="0"/>
              <a:t>standardize</a:t>
            </a:r>
            <a:r>
              <a:rPr lang="en-US" dirty="0"/>
              <a:t> their distributions</a:t>
            </a:r>
          </a:p>
          <a:p>
            <a:pPr lvl="1"/>
            <a:r>
              <a:rPr lang="en-US" dirty="0"/>
              <a:t>Scale and offset so that the distribution has a mean of 0 and variance of 1.0</a:t>
            </a:r>
          </a:p>
          <a:p>
            <a:r>
              <a:rPr lang="en-US" dirty="0"/>
              <a:t>This is necessary for correct operation of some algorithms</a:t>
            </a:r>
          </a:p>
          <a:p>
            <a:r>
              <a:rPr lang="en-US" dirty="0"/>
              <a:t>It is also helpful for comparing feature importance</a:t>
            </a:r>
          </a:p>
          <a:p>
            <a:pPr lvl="1"/>
            <a:r>
              <a:rPr lang="en-US" dirty="0"/>
              <a:t>i.e. comparing linear regression coefficients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09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418CA-5A7D-4534-9994-F950A71D1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378089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E84B-7C09-42F2-9852-70C72CBA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4C524-C422-46A1-9863-1B425EA1F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rich library for machine learning</a:t>
            </a:r>
          </a:p>
          <a:p>
            <a:pPr lvl="1"/>
            <a:r>
              <a:rPr lang="en-US" dirty="0"/>
              <a:t>Regression, classification, clustering</a:t>
            </a:r>
          </a:p>
          <a:p>
            <a:r>
              <a:rPr lang="en-US" dirty="0"/>
              <a:t>Contains many “classic” algorithms</a:t>
            </a:r>
          </a:p>
          <a:p>
            <a:r>
              <a:rPr lang="en-US" dirty="0"/>
              <a:t>Also has libraries for pre-processing &amp; quality metrics</a:t>
            </a:r>
          </a:p>
          <a:p>
            <a:r>
              <a:rPr lang="en-US" dirty="0"/>
              <a:t>Maintains a similar interface for most algorithms</a:t>
            </a:r>
          </a:p>
        </p:txBody>
      </p:sp>
      <p:pic>
        <p:nvPicPr>
          <p:cNvPr id="1026" name="Picture 2" descr="Image result for scikit learn">
            <a:extLst>
              <a:ext uri="{FF2B5EF4-FFF2-40B4-BE49-F238E27FC236}">
                <a16:creationId xmlns:a16="http://schemas.microsoft.com/office/drawing/2014/main" id="{D903CFCC-C0DD-47BD-BAF7-D7E401D7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78" y="4204880"/>
            <a:ext cx="3234801" cy="17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15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5D6A-A2BF-4276-80DD-B3F56E9A6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91169-0CB1-4AA0-9160-2DBE5AA9B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train a </a:t>
            </a:r>
            <a:r>
              <a:rPr lang="en-US" dirty="0" err="1"/>
              <a:t>StandardScaler</a:t>
            </a:r>
            <a:r>
              <a:rPr lang="en-US" dirty="0"/>
              <a:t> in </a:t>
            </a:r>
            <a:r>
              <a:rPr lang="en-US" dirty="0" err="1"/>
              <a:t>sklearn</a:t>
            </a:r>
            <a:r>
              <a:rPr lang="en-US" dirty="0"/>
              <a:t>, and apply it to both the training and the test data sets</a:t>
            </a:r>
          </a:p>
          <a:p>
            <a:pPr lvl="1"/>
            <a:r>
              <a:rPr lang="en-US" dirty="0"/>
              <a:t>Save it into a new Pickle file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C358D-C44B-4F2F-A1CB-4C21458F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09" y="3204905"/>
            <a:ext cx="8801863" cy="2972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48A9C9-156E-4C91-A941-552BADD2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270" y="2729078"/>
            <a:ext cx="4619586" cy="20558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82CFBF-31D4-4851-A908-2ED94DFCCEB7}"/>
              </a:ext>
            </a:extLst>
          </p:cNvPr>
          <p:cNvSpPr txBox="1"/>
          <p:nvPr/>
        </p:nvSpPr>
        <p:spPr>
          <a:xfrm>
            <a:off x="1210243" y="6323598"/>
            <a:ext cx="4073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VehiclePrice_ScaleDataset.py.py</a:t>
            </a:r>
          </a:p>
        </p:txBody>
      </p:sp>
    </p:spTree>
    <p:extLst>
      <p:ext uri="{BB962C8B-B14F-4D97-AF65-F5344CB8AC3E}">
        <p14:creationId xmlns:p14="http://schemas.microsoft.com/office/powerpoint/2010/main" val="2387537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E817-A5C9-4918-9567-CC26DBA1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22943-3690-4A3B-9B48-DB8633E86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that we have the scaled dataset, we can use it to train a linear model and compare the coefficients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8A58E-57A8-4B90-B4DD-978C2D43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71" y="3018761"/>
            <a:ext cx="1691787" cy="1905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A28386-AB44-4408-9AA2-D4D55254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985" y="3018761"/>
            <a:ext cx="5673734" cy="28878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49C3C-94B5-48AE-A0A5-64A91292C6D0}"/>
              </a:ext>
            </a:extLst>
          </p:cNvPr>
          <p:cNvSpPr txBox="1"/>
          <p:nvPr/>
        </p:nvSpPr>
        <p:spPr>
          <a:xfrm>
            <a:off x="1210242" y="6323598"/>
            <a:ext cx="49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VehiclePrice_LinearRegression_Multivar_2.py</a:t>
            </a:r>
          </a:p>
        </p:txBody>
      </p:sp>
    </p:spTree>
    <p:extLst>
      <p:ext uri="{BB962C8B-B14F-4D97-AF65-F5344CB8AC3E}">
        <p14:creationId xmlns:p14="http://schemas.microsoft.com/office/powerpoint/2010/main" val="882423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E817-A5C9-4918-9567-CC26DBA1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22943-3690-4A3B-9B48-DB8633E86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compute the absolute value of the coefficients and sort them</a:t>
            </a:r>
          </a:p>
          <a:p>
            <a:pPr lvl="1"/>
            <a:r>
              <a:rPr lang="en-US" dirty="0"/>
              <a:t>The ones with the highest coefficients are the more important features for this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49C3C-94B5-48AE-A0A5-64A91292C6D0}"/>
              </a:ext>
            </a:extLst>
          </p:cNvPr>
          <p:cNvSpPr txBox="1"/>
          <p:nvPr/>
        </p:nvSpPr>
        <p:spPr>
          <a:xfrm>
            <a:off x="1210242" y="6323598"/>
            <a:ext cx="49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VehiclePrice_LinearRegression_Multivar_2.py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A3469-08EF-4FDE-BC13-E015D01F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731" y="2798121"/>
            <a:ext cx="6835732" cy="3452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935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E817-A5C9-4918-9567-CC26DBA1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22943-3690-4A3B-9B48-DB8633E86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Contrasting with the RMSE study, we see some coincidences</a:t>
            </a:r>
          </a:p>
          <a:p>
            <a:pPr lvl="1"/>
            <a:r>
              <a:rPr lang="en-US" dirty="0"/>
              <a:t>But not always</a:t>
            </a:r>
          </a:p>
          <a:p>
            <a:pPr lvl="1"/>
            <a:r>
              <a:rPr lang="en-US" dirty="0"/>
              <a:t>Cross-correlations matter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A3469-08EF-4FDE-BC13-E015D01FB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80" y="3429000"/>
            <a:ext cx="4982498" cy="2516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827F3B-CF6B-451F-A063-D8ECCF287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88" y="3428999"/>
            <a:ext cx="4640202" cy="2516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991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27CA-C8C1-4DAD-8B10-CDFF53C1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D3EC4-4246-4938-939D-0D371CC3A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get rid of the features that have least effect on the model</a:t>
            </a:r>
          </a:p>
          <a:p>
            <a:pPr lvl="1"/>
            <a:r>
              <a:rPr lang="en-US" dirty="0"/>
              <a:t>How many?</a:t>
            </a:r>
          </a:p>
          <a:p>
            <a:pPr lvl="1"/>
            <a:r>
              <a:rPr lang="en-US" dirty="0"/>
              <a:t>What effect will it have on the RMSE?</a:t>
            </a:r>
          </a:p>
          <a:p>
            <a:r>
              <a:rPr lang="en-US" dirty="0"/>
              <a:t>We can re-train the linear model with </a:t>
            </a:r>
            <a:br>
              <a:rPr lang="en-US" dirty="0"/>
            </a:br>
            <a:r>
              <a:rPr lang="en-US" dirty="0"/>
              <a:t>the top N coefficients of the sorted list</a:t>
            </a:r>
          </a:p>
          <a:p>
            <a:pPr lvl="1"/>
            <a:r>
              <a:rPr lang="en-US" dirty="0"/>
              <a:t>Compute the RMSE</a:t>
            </a:r>
          </a:p>
          <a:p>
            <a:pPr lvl="1"/>
            <a:r>
              <a:rPr lang="en-US" dirty="0"/>
              <a:t>Repeat with different 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E867C-A294-493C-9A0F-E0DB5BE2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168" y="3429000"/>
            <a:ext cx="3566469" cy="25453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C9973-755B-4BD0-B9F3-08565EFC58E1}"/>
              </a:ext>
            </a:extLst>
          </p:cNvPr>
          <p:cNvSpPr txBox="1"/>
          <p:nvPr/>
        </p:nvSpPr>
        <p:spPr>
          <a:xfrm>
            <a:off x="1127385" y="6007686"/>
            <a:ext cx="49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VehiclePrice_LinearRegression_Multivar_3.py</a:t>
            </a:r>
          </a:p>
        </p:txBody>
      </p:sp>
    </p:spTree>
    <p:extLst>
      <p:ext uri="{BB962C8B-B14F-4D97-AF65-F5344CB8AC3E}">
        <p14:creationId xmlns:p14="http://schemas.microsoft.com/office/powerpoint/2010/main" val="1923445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18156-3301-4128-9750-0F6101462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0CE62-9365-4461-81B2-65990EA6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DAECA2-313D-4DB7-9D5D-1C41D3CD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0" y="1690688"/>
            <a:ext cx="8321761" cy="4701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865DB8-35BD-4EC4-930C-6600C969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694" y="1600150"/>
            <a:ext cx="5112140" cy="29601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ABF4E-E1D3-4AB0-B95D-D1A9835F2E1E}"/>
              </a:ext>
            </a:extLst>
          </p:cNvPr>
          <p:cNvSpPr txBox="1"/>
          <p:nvPr/>
        </p:nvSpPr>
        <p:spPr>
          <a:xfrm>
            <a:off x="7007363" y="6492875"/>
            <a:ext cx="49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VehiclePrice_LinearRegression_Multivar_4.py</a:t>
            </a:r>
          </a:p>
        </p:txBody>
      </p:sp>
    </p:spTree>
    <p:extLst>
      <p:ext uri="{BB962C8B-B14F-4D97-AF65-F5344CB8AC3E}">
        <p14:creationId xmlns:p14="http://schemas.microsoft.com/office/powerpoint/2010/main" val="1666069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224B-F073-41A2-9914-649C2920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F253A-CBE1-4468-87C2-C487AB542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possible to extend linear regression to quadratic and higher order relationships</a:t>
            </a:r>
          </a:p>
          <a:p>
            <a:pPr lvl="1"/>
            <a:r>
              <a:rPr lang="en-US" dirty="0"/>
              <a:t>New derived features are computed for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i="1" baseline="30000" dirty="0"/>
              <a:t>2</a:t>
            </a:r>
            <a:r>
              <a:rPr lang="en-US" baseline="30000" dirty="0"/>
              <a:t> </a:t>
            </a:r>
            <a:r>
              <a:rPr lang="en-US" dirty="0"/>
              <a:t>and cross terms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still a linear regression problem</a:t>
            </a:r>
          </a:p>
          <a:p>
            <a:pPr lvl="1"/>
            <a:r>
              <a:rPr lang="en-US" dirty="0"/>
              <a:t>There is one weight per feature</a:t>
            </a:r>
          </a:p>
          <a:p>
            <a:pPr lvl="1"/>
            <a:r>
              <a:rPr lang="en-US" dirty="0"/>
              <a:t>Still has closed-form solutions (Normal equations)</a:t>
            </a:r>
          </a:p>
          <a:p>
            <a:r>
              <a:rPr lang="en-US" dirty="0"/>
              <a:t>In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  <a:p>
            <a:pPr lvl="1"/>
            <a:r>
              <a:rPr lang="en-US" dirty="0" err="1"/>
              <a:t>sklearn.preprocessing.PolynomialFeatures</a:t>
            </a:r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C239C4-8232-4E2B-8564-DE6E7EC51D42}"/>
                  </a:ext>
                </a:extLst>
              </p:cNvPr>
              <p:cNvSpPr/>
              <p:nvPr/>
            </p:nvSpPr>
            <p:spPr>
              <a:xfrm>
                <a:off x="2165368" y="3195667"/>
                <a:ext cx="6949338" cy="46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C239C4-8232-4E2B-8564-DE6E7EC51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68" y="3195667"/>
                <a:ext cx="6949338" cy="466666"/>
              </a:xfrm>
              <a:prstGeom prst="rect">
                <a:avLst/>
              </a:prstGeom>
              <a:blipFill>
                <a:blip r:embed="rId2"/>
                <a:stretch>
                  <a:fillRect l="-263" b="-10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Image result for polynomial regression">
            <a:extLst>
              <a:ext uri="{FF2B5EF4-FFF2-40B4-BE49-F238E27FC236}">
                <a16:creationId xmlns:a16="http://schemas.microsoft.com/office/drawing/2014/main" id="{8D0E35AF-2E21-464C-9CC7-879BB71B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804" y="4210418"/>
            <a:ext cx="3552660" cy="228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601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431E9-4C11-4C32-8FBE-7CD241AA1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Regression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F314-5D3B-473B-95C9-3F4553EA9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  <a:p>
            <a:r>
              <a:rPr lang="en-US" dirty="0"/>
              <a:t>Partial Least Squares</a:t>
            </a:r>
          </a:p>
          <a:p>
            <a:r>
              <a:rPr lang="en-US" dirty="0"/>
              <a:t>Support Vector Regression</a:t>
            </a:r>
          </a:p>
          <a:p>
            <a:r>
              <a:rPr lang="en-US" dirty="0"/>
              <a:t>Decision Tree Regression</a:t>
            </a:r>
          </a:p>
          <a:p>
            <a:r>
              <a:rPr lang="en-US" dirty="0"/>
              <a:t>Neural Networks</a:t>
            </a:r>
          </a:p>
        </p:txBody>
      </p:sp>
      <p:pic>
        <p:nvPicPr>
          <p:cNvPr id="3074" name="Picture 2" descr="../_images/sphx_glr_plot_regression_0011.png">
            <a:extLst>
              <a:ext uri="{FF2B5EF4-FFF2-40B4-BE49-F238E27FC236}">
                <a16:creationId xmlns:a16="http://schemas.microsoft.com/office/drawing/2014/main" id="{B891DAF7-031B-4CD3-B6F3-3651ABFEF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t="7030" r="1610" b="51186"/>
          <a:stretch/>
        </p:blipFill>
        <p:spPr bwMode="auto">
          <a:xfrm>
            <a:off x="6096000" y="2050686"/>
            <a:ext cx="5238412" cy="171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949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452F45-6B05-477E-977B-C08A1860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65867-364E-4CE7-A434-CB6B4F349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FCB9B-74DC-4568-B07A-74E1F38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616A84-BAA0-4428-B41C-D3D0AC1044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/>
                  <a:t>Predicts the output as a linear combination of the input. For example, with 1 input feature </a:t>
                </a:r>
                <a:r>
                  <a:rPr lang="en-US" i="1" dirty="0"/>
                  <a:t>x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Works well when the output and input are roughly proportional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B616A84-BAA0-4428-B41C-D3D0AC104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1043" t="-2174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3D74374-3055-4C80-8FC5-94A78DB5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654" y="4025030"/>
            <a:ext cx="3711332" cy="2467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5E6CF3-5291-477D-A8DD-5CF850ECB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016" y="4025030"/>
            <a:ext cx="3981579" cy="256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761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3C3272-CD04-470D-BD84-1341DB99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2DA9EF-B017-44F4-B685-6F2C48B2C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Organize into two buckets</a:t>
            </a:r>
          </a:p>
        </p:txBody>
      </p:sp>
      <p:pic>
        <p:nvPicPr>
          <p:cNvPr id="1032" name="Picture 8" descr="Image result for binary classification">
            <a:extLst>
              <a:ext uri="{FF2B5EF4-FFF2-40B4-BE49-F238E27FC236}">
                <a16:creationId xmlns:a16="http://schemas.microsoft.com/office/drawing/2014/main" id="{1B0BA1D6-067A-4AB6-8C7F-A5F65B87B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485" y="2504872"/>
            <a:ext cx="6906638" cy="3876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99413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5BF37-8560-43D2-A172-3410536B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Default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B53E3-DCCF-4143-B7C0-BA5DDB43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Database of credit card default situations in Taiwan in 2005</a:t>
            </a:r>
          </a:p>
          <a:p>
            <a:pPr lvl="1"/>
            <a:r>
              <a:rPr lang="en-US" dirty="0"/>
              <a:t>Based of </a:t>
            </a:r>
            <a:r>
              <a:rPr lang="en-US" sz="2000" dirty="0">
                <a:hlinkClick r:id="rId2"/>
              </a:rPr>
              <a:t>https://archive.ics.uci.edu/ml/datasets/default+of+credit+card+clients</a:t>
            </a:r>
            <a:endParaRPr lang="en-US" sz="2000" dirty="0"/>
          </a:p>
          <a:p>
            <a:pPr lvl="1"/>
            <a:r>
              <a:rPr lang="en-US" dirty="0"/>
              <a:t>Cleaned-up by JCR</a:t>
            </a:r>
          </a:p>
          <a:p>
            <a:pPr lvl="2"/>
            <a:r>
              <a:rPr lang="en-US" dirty="0"/>
              <a:t>Replaced numbers by labels in categorical columns (education, marriage, etc.)</a:t>
            </a:r>
          </a:p>
          <a:p>
            <a:pPr lvl="2"/>
            <a:r>
              <a:rPr lang="en-US" dirty="0"/>
              <a:t>Added unpaid amounts</a:t>
            </a:r>
          </a:p>
          <a:p>
            <a:r>
              <a:rPr lang="en-US" dirty="0"/>
              <a:t>23 input features</a:t>
            </a:r>
          </a:p>
          <a:p>
            <a:pPr lvl="1"/>
            <a:r>
              <a:rPr lang="en-US" dirty="0"/>
              <a:t>Age, education, marriage, sex, credit limit</a:t>
            </a:r>
          </a:p>
          <a:p>
            <a:pPr lvl="1"/>
            <a:r>
              <a:rPr lang="en-US" dirty="0"/>
              <a:t>Current bill</a:t>
            </a:r>
          </a:p>
          <a:p>
            <a:pPr lvl="1"/>
            <a:r>
              <a:rPr lang="en-US" dirty="0"/>
              <a:t>Last 5 bill amounts</a:t>
            </a:r>
          </a:p>
          <a:p>
            <a:pPr lvl="1"/>
            <a:r>
              <a:rPr lang="en-US" dirty="0"/>
              <a:t>Last 5 payments</a:t>
            </a:r>
          </a:p>
          <a:p>
            <a:pPr lvl="1"/>
            <a:r>
              <a:rPr lang="en-US" dirty="0"/>
              <a:t>Last 5 unpaid amounts (derived from above)</a:t>
            </a:r>
          </a:p>
          <a:p>
            <a:r>
              <a:rPr lang="en-US" dirty="0"/>
              <a:t>Binary output feature</a:t>
            </a:r>
          </a:p>
          <a:p>
            <a:pPr lvl="1"/>
            <a:r>
              <a:rPr lang="en-US" dirty="0"/>
              <a:t>Will default on payment next month? (yes/no)</a:t>
            </a:r>
          </a:p>
          <a:p>
            <a:r>
              <a:rPr lang="en-US" dirty="0"/>
              <a:t>30,000 cases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716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06B3-175C-4557-8D02-273E3701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Info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08F8E-2C4C-4167-AE12-A9DAA914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363504"/>
            <a:ext cx="4436308" cy="5322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7281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06B3-175C-4557-8D02-273E3701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03D99-E5D3-48B1-B3C0-E71C790E887D}"/>
              </a:ext>
            </a:extLst>
          </p:cNvPr>
          <p:cNvSpPr txBox="1"/>
          <p:nvPr/>
        </p:nvSpPr>
        <p:spPr>
          <a:xfrm>
            <a:off x="711200" y="1521411"/>
            <a:ext cx="49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CreditDefault_ExploreFeatures_1.py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98940-5751-4881-A51A-2FC03C575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19" y="2142422"/>
            <a:ext cx="2938540" cy="2119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A1834-252D-41F0-B936-B68489F5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642" y="2088844"/>
            <a:ext cx="2938540" cy="2173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063FF-B121-43C4-8301-4F4424030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565" y="1915493"/>
            <a:ext cx="3000463" cy="2346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9F7441-540A-4D06-B215-B1BA53557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068" y="4407126"/>
            <a:ext cx="3161687" cy="2346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B07B83-9460-4995-9FCF-9BBD81419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949" y="4509700"/>
            <a:ext cx="2846310" cy="2141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957FD4-EF22-4753-92B7-BFA658D07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364" y="4362776"/>
            <a:ext cx="3161687" cy="23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84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3E48-A045-4290-B6EC-56B28C90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Data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797E-B2E6-4770-BAF3-ED83E0E34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output labels are unbalanced</a:t>
            </a:r>
          </a:p>
          <a:p>
            <a:pPr lvl="1"/>
            <a:r>
              <a:rPr lang="en-US" dirty="0"/>
              <a:t>Deserves care when configuring models and analyzing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E46D8-3806-4792-8DE1-04454BC53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72" y="2976066"/>
            <a:ext cx="4656695" cy="351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47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BA1E-AF70-406C-8496-E74E1032B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Feature Relationships to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2B16-EA4A-4AFA-9C2E-8C84E0F70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Since the output feature is categorical, bar-plots make more sense</a:t>
            </a:r>
          </a:p>
          <a:p>
            <a:pPr lvl="1"/>
            <a:r>
              <a:rPr lang="en-US" dirty="0"/>
              <a:t>Default rate by category</a:t>
            </a:r>
          </a:p>
          <a:p>
            <a:r>
              <a:rPr lang="en-US" dirty="0"/>
              <a:t>This is very easy with Seaborn bar-plots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31D74D-C09F-42AB-BB23-B3969225DC36}"/>
              </a:ext>
            </a:extLst>
          </p:cNvPr>
          <p:cNvSpPr txBox="1"/>
          <p:nvPr/>
        </p:nvSpPr>
        <p:spPr>
          <a:xfrm>
            <a:off x="4606575" y="6439668"/>
            <a:ext cx="49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CreditDefault_ExploreFeatures_2.py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10C8F-9E6C-4E0C-83DE-EAB348292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74" y="3796411"/>
            <a:ext cx="2931103" cy="2243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179935-E2F9-4A07-AB86-0C64E4CE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45" y="3720655"/>
            <a:ext cx="3027482" cy="2394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1BA50B-2647-4209-90DB-C9FD98AA5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1" y="3628216"/>
            <a:ext cx="4618142" cy="254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62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12F6A-B0E8-48DB-805E-F1B6A682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2A8AF-0791-416A-BAB9-81E68C24D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usual, we need to:</a:t>
            </a:r>
          </a:p>
          <a:p>
            <a:pPr lvl="1"/>
            <a:r>
              <a:rPr lang="en-US" dirty="0"/>
              <a:t>Encode categorical features</a:t>
            </a:r>
          </a:p>
          <a:p>
            <a:pPr lvl="1"/>
            <a:r>
              <a:rPr lang="en-US" dirty="0"/>
              <a:t>Shuffle the data</a:t>
            </a:r>
          </a:p>
          <a:p>
            <a:pPr lvl="1"/>
            <a:r>
              <a:rPr lang="en-US" dirty="0"/>
              <a:t>Split into training and test</a:t>
            </a:r>
          </a:p>
          <a:p>
            <a:pPr lvl="1"/>
            <a:r>
              <a:rPr lang="en-US" dirty="0"/>
              <a:t>Separate the output labels</a:t>
            </a:r>
          </a:p>
          <a:p>
            <a:pPr lvl="1"/>
            <a:r>
              <a:rPr lang="en-US" dirty="0"/>
              <a:t>Standardize the scale</a:t>
            </a:r>
          </a:p>
          <a:p>
            <a:pPr lvl="1"/>
            <a:r>
              <a:rPr lang="en-US" dirty="0"/>
              <a:t>Save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17C91-2AA4-43AB-BA2B-21BCC772F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32" y="4576441"/>
            <a:ext cx="4501368" cy="2034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52E3E-F4C1-4544-BF82-40D561E62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1244722"/>
            <a:ext cx="4697674" cy="4932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17F1FB-1A77-443E-ADEB-CC9BCA7AF03D}"/>
              </a:ext>
            </a:extLst>
          </p:cNvPr>
          <p:cNvSpPr txBox="1"/>
          <p:nvPr/>
        </p:nvSpPr>
        <p:spPr>
          <a:xfrm>
            <a:off x="6385185" y="6311900"/>
            <a:ext cx="4968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CreditDefault_PrepareDataset.py</a:t>
            </a:r>
          </a:p>
        </p:txBody>
      </p:sp>
    </p:spTree>
    <p:extLst>
      <p:ext uri="{BB962C8B-B14F-4D97-AF65-F5344CB8AC3E}">
        <p14:creationId xmlns:p14="http://schemas.microsoft.com/office/powerpoint/2010/main" val="2222257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4E2D-A326-4FF8-9870-5D2CCE7E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30D54-1155-4AC5-8BB4-B8E91B10D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train a linear regressor for the credit default, as before</a:t>
            </a:r>
          </a:p>
          <a:p>
            <a:r>
              <a:rPr lang="en-US" dirty="0"/>
              <a:t>This will produce a prediction number that is continuous between 0 and 1</a:t>
            </a:r>
          </a:p>
          <a:p>
            <a:pPr lvl="1"/>
            <a:r>
              <a:rPr lang="en-US" dirty="0"/>
              <a:t>It can be interpreted as a prediction probability of being a credit default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694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6AD5-D03A-4814-B1F0-27CF03EB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0ABC9-3674-4F86-A2D9-8E14EAB1A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Load the credit default dataset pickle file (</a:t>
            </a:r>
            <a:r>
              <a:rPr lang="en-US" dirty="0" err="1"/>
              <a:t>credit_card_default_dataset.pickle</a:t>
            </a:r>
            <a:r>
              <a:rPr lang="en-US" dirty="0"/>
              <a:t>)</a:t>
            </a:r>
          </a:p>
          <a:p>
            <a:r>
              <a:rPr lang="en-US" dirty="0"/>
              <a:t>Train a linear prediction model </a:t>
            </a:r>
            <a:br>
              <a:rPr lang="en-US" dirty="0"/>
            </a:br>
            <a:r>
              <a:rPr lang="en-US" dirty="0"/>
              <a:t>against </a:t>
            </a:r>
            <a:r>
              <a:rPr lang="en-US" b="1" dirty="0"/>
              <a:t>all</a:t>
            </a:r>
            <a:r>
              <a:rPr lang="en-US" dirty="0"/>
              <a:t> the available features</a:t>
            </a:r>
          </a:p>
          <a:p>
            <a:r>
              <a:rPr lang="en-US" dirty="0"/>
              <a:t>Predict new labels for the test data</a:t>
            </a:r>
          </a:p>
          <a:p>
            <a:pPr lvl="1"/>
            <a:r>
              <a:rPr lang="en-US" dirty="0"/>
              <a:t>Print the first 20 predictions, </a:t>
            </a:r>
            <a:br>
              <a:rPr lang="en-US" dirty="0"/>
            </a:br>
            <a:r>
              <a:rPr lang="en-US" dirty="0"/>
              <a:t>and also the first 20 correct labels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16FBB-6119-4FFA-827A-C2EA1C2E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496" y="1825625"/>
            <a:ext cx="3543607" cy="4564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7925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F83A-DD1D-405D-B33D-1E7B665A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with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3DA6-7EA8-483D-8979-5B843C312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776"/>
          </a:xfrm>
        </p:spPr>
        <p:txBody>
          <a:bodyPr>
            <a:normAutofit/>
          </a:bodyPr>
          <a:lstStyle/>
          <a:p>
            <a:r>
              <a:rPr lang="en-US" dirty="0"/>
              <a:t>The prediction probabilities need to be compared to a threshold to decide if they are going to be classified as 1 or 0</a:t>
            </a:r>
          </a:p>
          <a:p>
            <a:pPr lvl="1"/>
            <a:r>
              <a:rPr lang="en-US" dirty="0"/>
              <a:t>For most problems, a threshold of 0.5 makes sense:</a:t>
            </a:r>
          </a:p>
          <a:p>
            <a:pPr lvl="1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BB735-FFCA-4E1D-BDD3-EF01A9F90E0D}"/>
              </a:ext>
            </a:extLst>
          </p:cNvPr>
          <p:cNvSpPr txBox="1"/>
          <p:nvPr/>
        </p:nvSpPr>
        <p:spPr>
          <a:xfrm>
            <a:off x="3534199" y="6323598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CreditDefault_LinearRegression_2.py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5BB6C2-84E3-4587-89C3-C661713DF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85" y="3378200"/>
            <a:ext cx="8131245" cy="27053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032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CCA28-CF29-46CE-BCEF-5F608BCD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52143-E802-4BEB-85F7-18BEBA5B9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6904"/>
            <a:ext cx="5511414" cy="3062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4A222F-04F5-41BE-86A3-643C121F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23" y="2556904"/>
            <a:ext cx="4461757" cy="290861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431667-13A8-42CB-81C8-3F6DC8DFB2F1}"/>
              </a:ext>
            </a:extLst>
          </p:cNvPr>
          <p:cNvCxnSpPr>
            <a:cxnSpLocks/>
          </p:cNvCxnSpPr>
          <p:nvPr/>
        </p:nvCxnSpPr>
        <p:spPr>
          <a:xfrm flipV="1">
            <a:off x="7339914" y="2730843"/>
            <a:ext cx="1927654" cy="236014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40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7F83A-DD1D-405D-B33D-1E7B665AF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with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A3DA6-7EA8-483D-8979-5B843C312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0776"/>
          </a:xfrm>
        </p:spPr>
        <p:txBody>
          <a:bodyPr>
            <a:normAutofit/>
          </a:bodyPr>
          <a:lstStyle/>
          <a:p>
            <a:r>
              <a:rPr lang="en-US" dirty="0"/>
              <a:t>With a threshold of 0.5: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No predictions of 1 were made!</a:t>
            </a:r>
          </a:p>
          <a:p>
            <a:pPr lvl="1"/>
            <a:r>
              <a:rPr lang="en-US" dirty="0"/>
              <a:t>This situation can happen in unbalanced class problems like this one</a:t>
            </a:r>
          </a:p>
          <a:p>
            <a:r>
              <a:rPr lang="en-US" dirty="0"/>
              <a:t>Let’s try lowering the threshold: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The more we lower the threshold, the more 1s we will predict</a:t>
            </a:r>
          </a:p>
          <a:p>
            <a:pPr lvl="1"/>
            <a:r>
              <a:rPr lang="en-US" dirty="0"/>
              <a:t>What is the correct threshold to use?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28CB4-0B1D-4C0E-ADE8-B3502D6F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612" y="4715800"/>
            <a:ext cx="2766300" cy="685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90CAA-98AE-4BBC-B346-FC365D6B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12" y="2387920"/>
            <a:ext cx="2758679" cy="693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10887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26F0-2D6C-49EB-B350-8EFDD348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BB5F77-2A3B-4E86-A5C2-0BE88A9AC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610367"/>
              </p:ext>
            </p:extLst>
          </p:nvPr>
        </p:nvGraphicFramePr>
        <p:xfrm>
          <a:off x="838200" y="2917825"/>
          <a:ext cx="10515600" cy="257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0962">
                  <a:extLst>
                    <a:ext uri="{9D8B030D-6E8A-4147-A177-3AD203B41FA5}">
                      <a16:colId xmlns:a16="http://schemas.microsoft.com/office/drawing/2014/main" val="2174867313"/>
                    </a:ext>
                  </a:extLst>
                </a:gridCol>
                <a:gridCol w="1129192">
                  <a:extLst>
                    <a:ext uri="{9D8B030D-6E8A-4147-A177-3AD203B41FA5}">
                      <a16:colId xmlns:a16="http://schemas.microsoft.com/office/drawing/2014/main" val="3219064450"/>
                    </a:ext>
                  </a:extLst>
                </a:gridCol>
                <a:gridCol w="4093321">
                  <a:extLst>
                    <a:ext uri="{9D8B030D-6E8A-4147-A177-3AD203B41FA5}">
                      <a16:colId xmlns:a16="http://schemas.microsoft.com/office/drawing/2014/main" val="2824388163"/>
                    </a:ext>
                  </a:extLst>
                </a:gridCol>
                <a:gridCol w="4192125">
                  <a:extLst>
                    <a:ext uri="{9D8B030D-6E8A-4147-A177-3AD203B41FA5}">
                      <a16:colId xmlns:a16="http://schemas.microsoft.com/office/drawing/2014/main" val="2305948255"/>
                    </a:ext>
                  </a:extLst>
                </a:gridCol>
              </a:tblGrid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101627" marR="101627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Predicted Label</a:t>
                      </a:r>
                    </a:p>
                  </a:txBody>
                  <a:tcPr marL="101627" marR="101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980440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 marL="101627" marR="1016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 marL="101627" marR="101627"/>
                </a:tc>
                <a:extLst>
                  <a:ext uri="{0D108BD9-81ED-4DB2-BD59-A6C34878D82A}">
                    <a16:rowId xmlns:a16="http://schemas.microsoft.com/office/drawing/2014/main" val="411054659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b="1" dirty="0"/>
                        <a:t>Correct Label</a:t>
                      </a:r>
                    </a:p>
                  </a:txBody>
                  <a:tcPr marL="101627" marR="10162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 marL="101627" marR="101627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True Negatives (TN)</a:t>
                      </a:r>
                    </a:p>
                    <a:p>
                      <a:pPr algn="ctr"/>
                      <a:endParaRPr lang="en-US" dirty="0"/>
                    </a:p>
                  </a:txBody>
                  <a:tcPr marL="101627" marR="101627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False Positives (FP)</a:t>
                      </a:r>
                    </a:p>
                    <a:p>
                      <a:pPr algn="ctr"/>
                      <a:endParaRPr lang="en-US" dirty="0"/>
                    </a:p>
                  </a:txBody>
                  <a:tcPr marL="101627" marR="101627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4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 marL="101627" marR="101627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False Negatives (FN)</a:t>
                      </a:r>
                    </a:p>
                    <a:p>
                      <a:pPr algn="ctr"/>
                      <a:endParaRPr lang="en-US" dirty="0"/>
                    </a:p>
                  </a:txBody>
                  <a:tcPr marL="101627" marR="101627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True Positives (TP)</a:t>
                      </a:r>
                    </a:p>
                    <a:p>
                      <a:pPr algn="ctr"/>
                      <a:endParaRPr lang="en-US" dirty="0"/>
                    </a:p>
                  </a:txBody>
                  <a:tcPr marL="101627" marR="101627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263502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CCC96F-672E-44AA-A1F0-06EFE042B94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Provides a complete picture of classification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122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B952-8AC7-4B83-AC0C-055C22CA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022AA-C7D4-4D81-AC92-FF3D5FC2F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scikit</a:t>
            </a:r>
            <a:r>
              <a:rPr lang="en-US" dirty="0"/>
              <a:t>-learn: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374CC-8468-4B1A-88C1-0364837D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29" y="2398998"/>
            <a:ext cx="7872142" cy="7392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1871B-4170-4A17-886F-E73377AC5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218" y="4340284"/>
            <a:ext cx="2682472" cy="13640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50625-63AB-4D45-8C79-9941A8DB3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310" y="4342515"/>
            <a:ext cx="2743438" cy="1409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3DB8F2-6251-4E3A-A493-088EA391A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091" y="4372997"/>
            <a:ext cx="2735817" cy="1348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047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5D39-C1BF-47F4-ACC1-EAC82C96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A0D8-4884-41D5-B811-2F4136319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29000"/>
            <a:ext cx="10515600" cy="2646363"/>
          </a:xfrm>
        </p:spPr>
        <p:txBody>
          <a:bodyPr/>
          <a:lstStyle/>
          <a:p>
            <a:r>
              <a:rPr lang="en-US" dirty="0"/>
              <a:t>Can be misleading in class-imbalanced cases: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D3E25-E50D-4071-B3BA-A271A8965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6" y="1431925"/>
            <a:ext cx="5616427" cy="9068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13D97-1C98-41B4-9942-E94B6476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886" y="2350966"/>
            <a:ext cx="4747671" cy="883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C6DDEB-EB95-4EDD-97F6-4197766E6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157" y="5149058"/>
            <a:ext cx="2225233" cy="1204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0D4201-627F-4BB3-B568-800E06B2C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735" y="5206213"/>
            <a:ext cx="2187130" cy="1089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BC4629-95BE-4B5A-94C0-136B9D39B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52" y="5190972"/>
            <a:ext cx="2331922" cy="11202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C99043-D894-41F4-B7E0-A80C84548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784" y="4264459"/>
            <a:ext cx="7635902" cy="487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0196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06186-044D-48E8-8178-5F5B9CEE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&amp;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F8DD-4EEC-4433-AEB7-55BDDA107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98975"/>
          </a:xfrm>
        </p:spPr>
        <p:txBody>
          <a:bodyPr>
            <a:normAutofit/>
          </a:bodyPr>
          <a:lstStyle/>
          <a:p>
            <a:r>
              <a:rPr lang="en-US" dirty="0"/>
              <a:t>Precision:  </a:t>
            </a:r>
          </a:p>
          <a:p>
            <a:pPr lvl="1"/>
            <a:r>
              <a:rPr lang="en-US" dirty="0"/>
              <a:t>Out of all the positive predictions, how many are actually correct?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Recall:</a:t>
            </a:r>
          </a:p>
          <a:p>
            <a:pPr lvl="1"/>
            <a:r>
              <a:rPr lang="en-US" dirty="0"/>
              <a:t>Out of all the actual positives, how many did we correctly predict?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classification threshold will trade-off precision vs. recall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248FA-FEA8-4A52-8FEB-7D11540A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023" y="2757132"/>
            <a:ext cx="3154953" cy="861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C9D1F-43D7-4CC5-848C-B79343E97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504" y="4827232"/>
            <a:ext cx="2651990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78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5BA77-AD61-4C02-A0E5-CB8DFFA33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&amp; Recall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02C8C-C0A4-4559-997D-8A4484CD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36" y="2600870"/>
            <a:ext cx="7940728" cy="1249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DA3EFE-7272-4537-90C8-AC00D6E3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645" y="4339760"/>
            <a:ext cx="2179509" cy="1615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D248AC-407E-4AAA-A552-D88DA83F6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70243"/>
            <a:ext cx="2156647" cy="1585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C11ED-B862-4178-BD78-FC9E98FBC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841" y="4370243"/>
            <a:ext cx="2126164" cy="1585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05C937-1F4D-4AB1-95D4-751056765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10" y="4370243"/>
            <a:ext cx="2225233" cy="1615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F9EA02-6868-4858-B5C9-556A4B96ABEE}"/>
              </a:ext>
            </a:extLst>
          </p:cNvPr>
          <p:cNvSpPr txBox="1"/>
          <p:nvPr/>
        </p:nvSpPr>
        <p:spPr>
          <a:xfrm>
            <a:off x="4122232" y="6287730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CreditDefault_LinearRegression_2.py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E2C031-A374-4AF9-A11C-A39D0D321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836680"/>
            <a:ext cx="10515600" cy="431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classification threshold will trade-off precision vs. recall</a:t>
            </a:r>
          </a:p>
        </p:txBody>
      </p:sp>
    </p:spTree>
    <p:extLst>
      <p:ext uri="{BB962C8B-B14F-4D97-AF65-F5344CB8AC3E}">
        <p14:creationId xmlns:p14="http://schemas.microsoft.com/office/powerpoint/2010/main" val="3555665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22355-8426-4025-8AA5-33E5C968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– Recall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96C9D-FB42-46CF-A660-F7FC3DAB5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6499"/>
            <a:ext cx="5638800" cy="2430463"/>
          </a:xfrm>
        </p:spPr>
        <p:txBody>
          <a:bodyPr/>
          <a:lstStyle/>
          <a:p>
            <a:r>
              <a:rPr lang="en-US" sz="2400" dirty="0"/>
              <a:t>We can clearly see the tradeoff between precision &amp; recall</a:t>
            </a:r>
          </a:p>
          <a:p>
            <a:r>
              <a:rPr lang="en-US" sz="2400" dirty="0"/>
              <a:t>We can choose a classification threshold that meets our needs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026A1-7CBC-44C3-B51C-52DE7C6A1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44" y="1690688"/>
            <a:ext cx="8451312" cy="16079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04419-52CD-45E2-8778-7F41260F0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992" y="2833098"/>
            <a:ext cx="4784327" cy="36597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5708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F1AE6-DE1B-45B5-BFA2-51BFB2C2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Operating Characteristic (ROC)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F454-A494-48BD-953A-60D66A391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of true positive rate with false positive rate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area under the curve (AUC) </a:t>
            </a:r>
            <a:br>
              <a:rPr lang="en-US" dirty="0"/>
            </a:br>
            <a:r>
              <a:rPr lang="en-US" dirty="0"/>
              <a:t>provides a measure of classifier 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04D7A-0FEE-4EE5-9440-339D7BCF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096" y="2234054"/>
            <a:ext cx="4507635" cy="340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1B6E3-0CB1-414A-8501-CFBC7B85D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736" y="6316264"/>
            <a:ext cx="2126164" cy="220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7FECD2-DB7E-4E40-9481-185460BAD767}"/>
              </a:ext>
            </a:extLst>
          </p:cNvPr>
          <p:cNvSpPr txBox="1"/>
          <p:nvPr/>
        </p:nvSpPr>
        <p:spPr>
          <a:xfrm>
            <a:off x="7322101" y="6181019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CreditDefault_LinearRegression_3.py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E2D6A8-F448-4D68-8C0F-561F9A5D3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69" y="5548907"/>
            <a:ext cx="7296150" cy="447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62840-5D2D-4A42-9C73-1814F390C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69" y="2343527"/>
            <a:ext cx="7000875" cy="1209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4176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BC6D-ACDC-47ED-A5ED-7EDFAD10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/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630A-7674-4AD6-B0E0-70D7F48C1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before, we compute the quality metrics against the test data and the training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scores are similar, which suggests the model is underfitting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EFD1E-4D28-4B19-A876-635DDFEB3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707" y="4252424"/>
            <a:ext cx="3028950" cy="428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902A0-E90D-40DB-9378-4E7555B4C9DF}"/>
              </a:ext>
            </a:extLst>
          </p:cNvPr>
          <p:cNvSpPr txBox="1"/>
          <p:nvPr/>
        </p:nvSpPr>
        <p:spPr>
          <a:xfrm>
            <a:off x="7322101" y="6181019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CreditDefault_LinearRegression_3.py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DB15A-3CDC-4ECD-BFC0-32D99209F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825" y="3000375"/>
            <a:ext cx="6610350" cy="857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804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A5C1-EB4C-4FA6-98CA-93C1B7A28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17598-0BA2-4445-A2E4-4290E5CB2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before, we use the absolute value of the coefficients to infer 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28ADA-2E21-49FE-85CA-BAF32484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816" y="2384385"/>
            <a:ext cx="4977720" cy="4218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F26C1-9752-48AE-869B-24D92C907D1E}"/>
              </a:ext>
            </a:extLst>
          </p:cNvPr>
          <p:cNvSpPr txBox="1"/>
          <p:nvPr/>
        </p:nvSpPr>
        <p:spPr>
          <a:xfrm>
            <a:off x="935585" y="6051606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CreditDefault_LinearRegression_4.py</a:t>
            </a:r>
          </a:p>
        </p:txBody>
      </p:sp>
    </p:spTree>
    <p:extLst>
      <p:ext uri="{BB962C8B-B14F-4D97-AF65-F5344CB8AC3E}">
        <p14:creationId xmlns:p14="http://schemas.microsoft.com/office/powerpoint/2010/main" val="314639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FCB9B-74DC-4568-B07A-74E1F38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Regression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616A84-BAA0-4428-B41C-D3D0AC10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4667"/>
          </a:xfrm>
        </p:spPr>
        <p:txBody>
          <a:bodyPr>
            <a:normAutofit/>
          </a:bodyPr>
          <a:lstStyle/>
          <a:p>
            <a:r>
              <a:rPr lang="en-US" dirty="0"/>
              <a:t>The linear regression model can be applied to multiple input features by adding more coefficients:</a:t>
            </a:r>
          </a:p>
          <a:p>
            <a:endParaRPr lang="en-US" dirty="0"/>
          </a:p>
          <a:p>
            <a:r>
              <a:rPr lang="en-US" dirty="0"/>
              <a:t>If you set </a:t>
            </a:r>
            <a:r>
              <a:rPr lang="en-US" i="1" dirty="0"/>
              <a:t>x</a:t>
            </a:r>
            <a:r>
              <a:rPr lang="en-US" i="1" baseline="-25000" dirty="0"/>
              <a:t>0</a:t>
            </a:r>
            <a:r>
              <a:rPr lang="en-US" i="1" dirty="0"/>
              <a:t>=1</a:t>
            </a:r>
            <a:r>
              <a:rPr lang="en-US" dirty="0"/>
              <a:t>, then you can express it as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in matrix form: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356F98-BDCD-447C-A85C-EB4A6F167AF6}"/>
                  </a:ext>
                </a:extLst>
              </p:cNvPr>
              <p:cNvSpPr/>
              <p:nvPr/>
            </p:nvSpPr>
            <p:spPr>
              <a:xfrm>
                <a:off x="2976073" y="2727407"/>
                <a:ext cx="4675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</m:oMath>
                </a14:m>
                <a:r>
                  <a:rPr lang="en-US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356F98-BDCD-447C-A85C-EB4A6F16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073" y="2727407"/>
                <a:ext cx="4675062" cy="461665"/>
              </a:xfrm>
              <a:prstGeom prst="rect">
                <a:avLst/>
              </a:prstGeom>
              <a:blipFill>
                <a:blip r:embed="rId2"/>
                <a:stretch>
                  <a:fillRect l="-39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71335B-1784-49DB-AB8D-827E52AC0E77}"/>
                  </a:ext>
                </a:extLst>
              </p:cNvPr>
              <p:cNvSpPr/>
              <p:nvPr/>
            </p:nvSpPr>
            <p:spPr>
              <a:xfrm>
                <a:off x="2976073" y="5330817"/>
                <a:ext cx="1605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71335B-1784-49DB-AB8D-827E52AC0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073" y="5330817"/>
                <a:ext cx="1605824" cy="461665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6DB9F5-4ADD-47BF-992B-605613887431}"/>
                  </a:ext>
                </a:extLst>
              </p:cNvPr>
              <p:cNvSpPr/>
              <p:nvPr/>
            </p:nvSpPr>
            <p:spPr>
              <a:xfrm>
                <a:off x="2976073" y="3703866"/>
                <a:ext cx="1810624" cy="110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6DB9F5-4ADD-47BF-992B-605613887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073" y="3703866"/>
                <a:ext cx="1810624" cy="1100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3883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Thank</a:t>
            </a:r>
            <a:r>
              <a:rPr lang="es-CR" dirty="0"/>
              <a:t> </a:t>
            </a:r>
            <a:r>
              <a:rPr lang="es-CR" dirty="0" err="1"/>
              <a:t>you</a:t>
            </a:r>
            <a:endParaRPr lang="es-C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9262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EEA7-4E0F-49A3-BDCB-D5B4B7786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Normal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919E6-C1DF-4EEB-94A6-A3D259BDA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closed-form solution for the coefficients that minimizes the mean-squared error (MSE) of the prediction w.r.t a series of observations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X</a:t>
            </a:r>
            <a:r>
              <a:rPr lang="en-US" dirty="0"/>
              <a:t> is a matrix with:</a:t>
            </a:r>
          </a:p>
          <a:p>
            <a:pPr lvl="1"/>
            <a:r>
              <a:rPr lang="en-US" dirty="0"/>
              <a:t>One column of ones</a:t>
            </a:r>
          </a:p>
          <a:p>
            <a:pPr lvl="1"/>
            <a:r>
              <a:rPr lang="en-US" dirty="0"/>
              <a:t>One column per input feature</a:t>
            </a:r>
          </a:p>
          <a:p>
            <a:pPr lvl="1"/>
            <a:r>
              <a:rPr lang="en-US" dirty="0"/>
              <a:t>One row per data example</a:t>
            </a:r>
          </a:p>
          <a:p>
            <a:r>
              <a:rPr lang="en-US" i="1" dirty="0"/>
              <a:t>y</a:t>
            </a:r>
            <a:r>
              <a:rPr lang="en-US" dirty="0"/>
              <a:t> is a vector with one label per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37673-8040-42CB-B719-78A7E040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424" y="2945104"/>
            <a:ext cx="3331216" cy="5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5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F030-56E4-45DD-802B-E35DF528E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Normal Equations with NumPy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184C1-F0AE-4469-86D6-39C71ED3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4060" y="5605840"/>
            <a:ext cx="4757609" cy="875914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See VehiclePrice_LinearRegression_1Var_1.py</a:t>
            </a:r>
            <a:r>
              <a:rPr lang="en-US" sz="3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7C8B29-88B7-4635-ADB8-B90FEF1C1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860" y="2052014"/>
            <a:ext cx="5272165" cy="991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6B75A5-F5AE-442B-A8AD-701351E6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653" y="3869869"/>
            <a:ext cx="4162425" cy="438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8844F9-66C0-477C-8BE0-AA0A4E436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060" y="5015539"/>
            <a:ext cx="4972050" cy="238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554757-5BEB-4EB0-9B7E-2BF9B5592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29" y="1812469"/>
            <a:ext cx="5791200" cy="41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572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3784</TotalTime>
  <Words>2437</Words>
  <Application>Microsoft Office PowerPoint</Application>
  <PresentationFormat>Widescreen</PresentationFormat>
  <Paragraphs>447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Intel Clear</vt:lpstr>
      <vt:lpstr>Office Theme</vt:lpstr>
      <vt:lpstr>Introduction to Artificial Intelligence Group 1 Week 2</vt:lpstr>
      <vt:lpstr>Schedule</vt:lpstr>
      <vt:lpstr>Agenda for Week 2</vt:lpstr>
      <vt:lpstr>Linear Regression</vt:lpstr>
      <vt:lpstr>Linear Regression Model</vt:lpstr>
      <vt:lpstr>Linear Regression Examples</vt:lpstr>
      <vt:lpstr>Multivariate Linear Regression</vt:lpstr>
      <vt:lpstr>The Normal Equations</vt:lpstr>
      <vt:lpstr>Solving the Normal Equations with NumPy Arrays</vt:lpstr>
      <vt:lpstr>Viewing One-Variable Regression</vt:lpstr>
      <vt:lpstr>Practice 1</vt:lpstr>
      <vt:lpstr>Extra Challenge</vt:lpstr>
      <vt:lpstr>Price vs. Odometer</vt:lpstr>
      <vt:lpstr>Encoding Categorical Features</vt:lpstr>
      <vt:lpstr>Encoding Example 1</vt:lpstr>
      <vt:lpstr>Encoding Example 2</vt:lpstr>
      <vt:lpstr>Encoding Categorical Features in Pandas</vt:lpstr>
      <vt:lpstr>Linear Regression w.r.t. Categorical Features</vt:lpstr>
      <vt:lpstr>Practice 2</vt:lpstr>
      <vt:lpstr>Extra Challenge</vt:lpstr>
      <vt:lpstr>Framework for Developing Machine Learning</vt:lpstr>
      <vt:lpstr>Development Framework Needs</vt:lpstr>
      <vt:lpstr>Machine Learning Dev. Framework</vt:lpstr>
      <vt:lpstr>Splitting the Available Data</vt:lpstr>
      <vt:lpstr>Splitting Data in Pandas</vt:lpstr>
      <vt:lpstr>Verifying the Split</vt:lpstr>
      <vt:lpstr>Saving the Split Data</vt:lpstr>
      <vt:lpstr>Practice 3</vt:lpstr>
      <vt:lpstr>Training the Model</vt:lpstr>
      <vt:lpstr>Predicting new Labels</vt:lpstr>
      <vt:lpstr>Assessing the Prediction Quality</vt:lpstr>
      <vt:lpstr>Practice 4</vt:lpstr>
      <vt:lpstr>Extra Challenge</vt:lpstr>
      <vt:lpstr>Break</vt:lpstr>
      <vt:lpstr>Multivariate Linear Regression</vt:lpstr>
      <vt:lpstr>Practice 5</vt:lpstr>
      <vt:lpstr>Underfitting &amp; Overfitting</vt:lpstr>
      <vt:lpstr>Analyzing the Model Coefficients</vt:lpstr>
      <vt:lpstr>Feature Scaling</vt:lpstr>
      <vt:lpstr>Scikit-Learn</vt:lpstr>
      <vt:lpstr>Feature Scaling with Scikit-Learn</vt:lpstr>
      <vt:lpstr>Feature Importance</vt:lpstr>
      <vt:lpstr>Feature Importance</vt:lpstr>
      <vt:lpstr>Feature Importance</vt:lpstr>
      <vt:lpstr>Feature Pruning</vt:lpstr>
      <vt:lpstr>Linear Regression with Scikit-Learn</vt:lpstr>
      <vt:lpstr>Polynomial Regression</vt:lpstr>
      <vt:lpstr>Other Regression Methods</vt:lpstr>
      <vt:lpstr>Classification</vt:lpstr>
      <vt:lpstr>Binary Classification</vt:lpstr>
      <vt:lpstr>Credit Default Database</vt:lpstr>
      <vt:lpstr>Dataframe Info</vt:lpstr>
      <vt:lpstr>Input Data Distributions</vt:lpstr>
      <vt:lpstr>Output Data Distribution</vt:lpstr>
      <vt:lpstr>Individual Feature Relationships to Output</vt:lpstr>
      <vt:lpstr>Pre-Process</vt:lpstr>
      <vt:lpstr>Classification with Linear Regression</vt:lpstr>
      <vt:lpstr>Practice 6</vt:lpstr>
      <vt:lpstr>Binary Classification with Linear Regression</vt:lpstr>
      <vt:lpstr>Binary Classification with Linear Regression</vt:lpstr>
      <vt:lpstr>The Confusion Matrix</vt:lpstr>
      <vt:lpstr>The Confusion Matrix</vt:lpstr>
      <vt:lpstr>Accuracy</vt:lpstr>
      <vt:lpstr>Precision &amp; Recall</vt:lpstr>
      <vt:lpstr>Precision &amp; Recall</vt:lpstr>
      <vt:lpstr>Precision – Recall Graph</vt:lpstr>
      <vt:lpstr>Receiver Operating Characteristic (ROC)</vt:lpstr>
      <vt:lpstr>Overfitting / Underfitting</vt:lpstr>
      <vt:lpstr>Feature Importance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Artificial Intelligence Group 1 Week 1</dc:title>
  <dc:creator>Rojas, Juan Carlos</dc:creator>
  <cp:lastModifiedBy>Rojas, Juan Carlos</cp:lastModifiedBy>
  <cp:revision>371</cp:revision>
  <dcterms:created xsi:type="dcterms:W3CDTF">2019-05-16T20:43:44Z</dcterms:created>
  <dcterms:modified xsi:type="dcterms:W3CDTF">2019-05-24T15:56:12Z</dcterms:modified>
</cp:coreProperties>
</file>